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5"/>
  </p:notesMasterIdLst>
  <p:sldIdLst>
    <p:sldId id="256" r:id="rId2"/>
    <p:sldId id="474" r:id="rId3"/>
    <p:sldId id="499" r:id="rId4"/>
    <p:sldId id="505" r:id="rId5"/>
    <p:sldId id="552" r:id="rId6"/>
    <p:sldId id="507" r:id="rId7"/>
    <p:sldId id="506" r:id="rId8"/>
    <p:sldId id="521" r:id="rId9"/>
    <p:sldId id="510" r:id="rId10"/>
    <p:sldId id="478" r:id="rId11"/>
    <p:sldId id="509" r:id="rId12"/>
    <p:sldId id="502" r:id="rId13"/>
    <p:sldId id="511" r:id="rId14"/>
    <p:sldId id="513" r:id="rId15"/>
    <p:sldId id="515" r:id="rId16"/>
    <p:sldId id="514" r:id="rId17"/>
    <p:sldId id="517" r:id="rId18"/>
    <p:sldId id="561" r:id="rId19"/>
    <p:sldId id="518" r:id="rId20"/>
    <p:sldId id="522" r:id="rId21"/>
    <p:sldId id="523" r:id="rId22"/>
    <p:sldId id="529" r:id="rId23"/>
    <p:sldId id="524" r:id="rId24"/>
    <p:sldId id="535" r:id="rId25"/>
    <p:sldId id="520" r:id="rId26"/>
    <p:sldId id="532" r:id="rId27"/>
    <p:sldId id="559" r:id="rId28"/>
    <p:sldId id="560" r:id="rId29"/>
    <p:sldId id="558" r:id="rId30"/>
    <p:sldId id="546" r:id="rId31"/>
    <p:sldId id="557" r:id="rId32"/>
    <p:sldId id="541" r:id="rId33"/>
    <p:sldId id="542" r:id="rId34"/>
    <p:sldId id="556" r:id="rId35"/>
    <p:sldId id="555" r:id="rId36"/>
    <p:sldId id="543" r:id="rId37"/>
    <p:sldId id="544" r:id="rId38"/>
    <p:sldId id="548" r:id="rId39"/>
    <p:sldId id="446" r:id="rId40"/>
    <p:sldId id="547" r:id="rId41"/>
    <p:sldId id="549" r:id="rId42"/>
    <p:sldId id="538" r:id="rId43"/>
    <p:sldId id="412" r:id="rId44"/>
    <p:sldId id="440" r:id="rId45"/>
    <p:sldId id="472" r:id="rId46"/>
    <p:sldId id="441" r:id="rId47"/>
    <p:sldId id="445" r:id="rId48"/>
    <p:sldId id="443" r:id="rId49"/>
    <p:sldId id="444" r:id="rId50"/>
    <p:sldId id="442" r:id="rId51"/>
    <p:sldId id="554" r:id="rId52"/>
    <p:sldId id="527" r:id="rId53"/>
    <p:sldId id="473" r:id="rId54"/>
    <p:sldId id="526" r:id="rId55"/>
    <p:sldId id="553" r:id="rId56"/>
    <p:sldId id="534" r:id="rId57"/>
    <p:sldId id="536" r:id="rId58"/>
    <p:sldId id="525" r:id="rId59"/>
    <p:sldId id="530" r:id="rId60"/>
    <p:sldId id="531" r:id="rId61"/>
    <p:sldId id="533" r:id="rId62"/>
    <p:sldId id="537" r:id="rId63"/>
    <p:sldId id="545" r:id="rId64"/>
    <p:sldId id="477" r:id="rId65"/>
    <p:sldId id="475" r:id="rId66"/>
    <p:sldId id="476" r:id="rId67"/>
    <p:sldId id="480" r:id="rId68"/>
    <p:sldId id="481" r:id="rId69"/>
    <p:sldId id="482" r:id="rId70"/>
    <p:sldId id="483" r:id="rId71"/>
    <p:sldId id="484" r:id="rId72"/>
    <p:sldId id="486" r:id="rId73"/>
    <p:sldId id="488" r:id="rId74"/>
    <p:sldId id="489" r:id="rId75"/>
    <p:sldId id="490" r:id="rId76"/>
    <p:sldId id="491" r:id="rId77"/>
    <p:sldId id="492" r:id="rId78"/>
    <p:sldId id="493" r:id="rId79"/>
    <p:sldId id="494" r:id="rId80"/>
    <p:sldId id="495" r:id="rId81"/>
    <p:sldId id="496" r:id="rId82"/>
    <p:sldId id="497" r:id="rId83"/>
    <p:sldId id="498" r:id="rId84"/>
  </p:sldIdLst>
  <p:sldSz cx="12192000" cy="6858000"/>
  <p:notesSz cx="6858000" cy="9144000"/>
  <p:embeddedFontLst>
    <p:embeddedFont>
      <p:font typeface="Raleway" pitchFamily="2" charset="-52"/>
      <p:regular r:id="rId86"/>
      <p:bold r:id="rId87"/>
      <p:italic r:id="rId88"/>
      <p:boldItalic r:id="rId89"/>
    </p:embeddedFont>
    <p:embeddedFont>
      <p:font typeface="Roboto Medium" panose="02000000000000000000" pitchFamily="2" charset="0"/>
      <p:regular r:id="rId90"/>
      <p:italic r:id="rId91"/>
    </p:embeddedFont>
    <p:embeddedFont>
      <p:font typeface="Trebuchet MS" panose="020B0603020202020204" pitchFamily="34" charset="0"/>
      <p:regular r:id="rId92"/>
      <p:bold r:id="rId93"/>
      <p:italic r:id="rId94"/>
      <p:boldItalic r:id="rId95"/>
    </p:embeddedFont>
    <p:embeddedFont>
      <p:font typeface="Calibri" panose="020F0502020204030204" pitchFamily="34" charset="0"/>
      <p:regular r:id="rId96"/>
      <p:bold r:id="rId97"/>
      <p:italic r:id="rId98"/>
      <p:boldItalic r:id="rId99"/>
    </p:embeddedFont>
    <p:embeddedFont>
      <p:font typeface="Montserrat SemiBold" panose="00000700000000000000" pitchFamily="2" charset="-52"/>
      <p:bold r:id="rId100"/>
      <p:boldItalic r:id="rId101"/>
    </p:embeddedFont>
    <p:embeddedFont>
      <p:font typeface="Roboto" panose="02000000000000000000" pitchFamily="2"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7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0" roundtripDataSignature="AMtx7mj3sTd9pDXQHbOoTcPDxTbIlpDe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3B6"/>
    <a:srgbClr val="FCE4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721B3B-0D66-4FE6-9305-22E177A7C09E}">
  <a:tblStyle styleId="{3A721B3B-0D66-4FE6-9305-22E177A7C09E}"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52" autoAdjust="0"/>
    <p:restoredTop sz="97161" autoAdjust="0"/>
  </p:normalViewPr>
  <p:slideViewPr>
    <p:cSldViewPr snapToGrid="0">
      <p:cViewPr>
        <p:scale>
          <a:sx n="100" d="100"/>
          <a:sy n="100" d="100"/>
        </p:scale>
        <p:origin x="1530" y="348"/>
      </p:cViewPr>
      <p:guideLst>
        <p:guide orient="horz" pos="2160"/>
        <p:guide pos="3840"/>
        <p:guide pos="778"/>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12"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110"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3.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56a47fe6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1356a47fe6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432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3</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780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7948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2605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1187cce4d_2_3925: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УРФУ - один из крупнейших вузов страны в том числе в сфере ИТ,</a:t>
            </a:r>
            <a:endParaRPr dirty="0"/>
          </a:p>
          <a:p>
            <a:pPr marL="457200" lvl="0" indent="0" algn="l" rtl="0">
              <a:spcBef>
                <a:spcPts val="0"/>
              </a:spcBef>
              <a:spcAft>
                <a:spcPts val="0"/>
              </a:spcAft>
              <a:buNone/>
            </a:pPr>
            <a:r>
              <a:rPr lang="ru-RU" dirty="0"/>
              <a:t>а также сфере искусственного интеллекта</a:t>
            </a:r>
            <a:endParaRPr dirty="0"/>
          </a:p>
        </p:txBody>
      </p:sp>
      <p:sp>
        <p:nvSpPr>
          <p:cNvPr id="228" name="Google Shape;228;g281187cce4d_2_39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720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https://towardsdatascience.com/lime-explain-machine-learning-predictions-af8f18189bfe </a:t>
            </a:r>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16</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441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17</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836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t>ssssы</a:t>
            </a:r>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20</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676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25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636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sudact.ru/law/ukaz-prezidenta-rf-ot-10102019-n-490/natsionalnaia-strategiia-razvitiia-iskusstvennogo-intellekt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hyperlink" Target="https://alexanderdyakonov.wordpress.com/2018/08/28/&#1080;&#1085;&#1090;&#1077;&#1088;&#1087;&#1088;&#1077;&#1090;&#1072;&#1094;&#1080;&#1080;-&#1095;&#1105;&#1088;&#1085;&#1099;&#1093;-&#1103;&#1097;&#1080;&#1082;&#1086;&#107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eerc.ifmo.ru/wiki/index.php?title=%D0%98%D0%BD%D1%82%D0%B5%D1%80%D0%BF%D1%80%D0%B5%D1%82%D0%B8%D1%80%D1%83%D0%B5%D0%BC%D1%8B%D0%B5_%D0%BC%D0%BE%D0%B4%D0%B5%D0%BB%D0%B8#cite_note-lime_exp-7" TargetMode="External"/><Relationship Id="rId7" Type="http://schemas.openxmlformats.org/officeDocument/2006/relationships/hyperlink" Target="https://alexanderdyakonov.wordpress.com/2018/08/28/&#1080;&#1085;&#1090;&#1077;&#1088;&#1087;&#1088;&#1077;&#1090;&#1072;&#1094;&#1080;&#1080;-&#1095;&#1105;&#1088;&#1085;&#1099;&#1093;-&#1103;&#1097;&#1080;&#1082;&#1086;&#1074;/" TargetMode="External"/><Relationship Id="rId2" Type="http://schemas.openxmlformats.org/officeDocument/2006/relationships/hyperlink" Target="https://neerc.ifmo.ru/wiki/index.php?title=%D0%98%D0%BD%D1%82%D0%B5%D1%80%D0%BF%D1%80%D0%B5%D1%82%D0%B8%D1%80%D1%83%D0%B5%D0%BC%D1%8B%D0%B5_%D0%BC%D0%BE%D0%B4%D0%B5%D0%BB%D0%B8#cite_note-Lime-6" TargetMode="External"/><Relationship Id="rId1" Type="http://schemas.openxmlformats.org/officeDocument/2006/relationships/slideLayout" Target="../slideLayouts/slideLayout2.xml"/><Relationship Id="rId6" Type="http://schemas.openxmlformats.org/officeDocument/2006/relationships/hyperlink" Target="https://c3.ai/glossary/data-science/lime-local-interpretable-model-agnostic-explanations/" TargetMode="External"/><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cntd.ru/document/120017729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ru.wikipedia.org/wiki/%D0%9D%D0%B5%D0%B7%D0%B0%D0%B2%D0%B8%D1%81%D0%B8%D0%BC%D1%8B%D0%B5_%D0%BE%D0%B4%D0%B8%D0%BD%D0%B0%D0%BA%D0%BE%D0%B2%D0%BE_%D1%80%D0%B0%D1%81%D0%BF%D1%80%D0%B5%D0%B4%D0%B5%D0%BB%D1%91%D0%BD%D0%BD%D1%8B%D0%B5_%D1%81%D0%BB%D1%83%D1%87%D0%B0%D0%B9%D0%BD%D1%8B%D0%B5_%D0%B2%D0%B5%D0%BB%D0%B8%D1%87%D0%B8%D0%BD%D1%8B"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103.00020" TargetMode="External"/><Relationship Id="rId2" Type="http://schemas.openxmlformats.org/officeDocument/2006/relationships/hyperlink" Target="https://en.wikipedia.org/wiki/Black_swan_theor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legalacts.ru/doc/ukaz-prezidenta-rf-ot-10102019-n-490-o-razvitii/" TargetMode="External"/><Relationship Id="rId3" Type="http://schemas.openxmlformats.org/officeDocument/2006/relationships/image" Target="../media/image3.png"/><Relationship Id="rId7" Type="http://schemas.openxmlformats.org/officeDocument/2006/relationships/hyperlink" Target="https://ethics.cdto.center/3_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dto.ranepa.ru/media/reports/pdfs/Ethics2_CDTO_RANEPA_.pdf" TargetMode="External"/><Relationship Id="rId5" Type="http://schemas.openxmlformats.org/officeDocument/2006/relationships/image" Target="../media/image4.png"/><Relationship Id="rId4" Type="http://schemas.openxmlformats.org/officeDocument/2006/relationships/hyperlink" Target="https://www.gartner.com/en/articles/what-it-takes-to-make-ai-safe-and-effectiv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cs.cntd.ru/document/1200181913"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rxiv.org/html/2411.09973v1"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dx.doi.org/10.3389/fcvm.2022.101603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hyperlink" Target="http://dx.doi.org/10.3390/su16135448"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files.stroyinf.ru/Data/754/75401.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g1356a47fe64_0_3"/>
          <p:cNvSpPr txBox="1">
            <a:spLocks noGrp="1"/>
          </p:cNvSpPr>
          <p:nvPr>
            <p:ph type="subTitle" idx="1"/>
          </p:nvPr>
        </p:nvSpPr>
        <p:spPr>
          <a:xfrm>
            <a:off x="2925233" y="4895117"/>
            <a:ext cx="6240900" cy="1279301"/>
          </a:xfrm>
          <a:prstGeom prst="rect">
            <a:avLst/>
          </a:prstGeom>
          <a:noFill/>
          <a:ln>
            <a:noFill/>
          </a:ln>
        </p:spPr>
        <p:txBody>
          <a:bodyPr spcFirstLastPara="1" wrap="square" lIns="91425" tIns="45700" rIns="91425" bIns="45700" anchor="t" anchorCtr="0">
            <a:normAutofit/>
          </a:bodyPr>
          <a:lstStyle/>
          <a:p>
            <a:pPr marL="152396" lvl="0" indent="0" algn="l" rtl="0">
              <a:lnSpc>
                <a:spcPct val="115000"/>
              </a:lnSpc>
              <a:spcBef>
                <a:spcPts val="0"/>
              </a:spcBef>
              <a:spcAft>
                <a:spcPts val="0"/>
              </a:spcAft>
              <a:buClr>
                <a:schemeClr val="dk1"/>
              </a:buClr>
              <a:buSzPct val="81818"/>
              <a:buNone/>
            </a:pPr>
            <a:r>
              <a:rPr lang="ru-RU" sz="2200" dirty="0">
                <a:solidFill>
                  <a:srgbClr val="FF0000"/>
                </a:solidFill>
                <a:latin typeface="+mn-lt"/>
                <a:ea typeface="Roboto Medium"/>
                <a:cs typeface="Roboto Medium"/>
                <a:sym typeface="Roboto Medium"/>
              </a:rPr>
              <a:t>Образовательная программа «Руководитель проектов искусственного интеллекта»</a:t>
            </a:r>
            <a:endParaRPr sz="2200" dirty="0">
              <a:solidFill>
                <a:srgbClr val="FF0000"/>
              </a:solidFill>
              <a:latin typeface="+mn-lt"/>
              <a:ea typeface="Roboto Medium"/>
              <a:cs typeface="Roboto Medium"/>
              <a:sym typeface="Roboto Medium"/>
            </a:endParaRPr>
          </a:p>
        </p:txBody>
      </p:sp>
      <p:sp>
        <p:nvSpPr>
          <p:cNvPr id="90" name="Google Shape;90;g1356a47fe64_0_3"/>
          <p:cNvSpPr txBox="1">
            <a:spLocks noGrp="1"/>
          </p:cNvSpPr>
          <p:nvPr>
            <p:ph type="ctrTitle"/>
          </p:nvPr>
        </p:nvSpPr>
        <p:spPr>
          <a:xfrm>
            <a:off x="3510105" y="2656841"/>
            <a:ext cx="7741919" cy="1042074"/>
          </a:xfrm>
          <a:prstGeom prst="rect">
            <a:avLst/>
          </a:prstGeom>
          <a:noFill/>
          <a:ln>
            <a:noFill/>
          </a:ln>
        </p:spPr>
        <p:txBody>
          <a:bodyPr spcFirstLastPara="1" wrap="square" lIns="91425" tIns="45700" rIns="91425" bIns="45700" anchor="b" anchorCtr="0">
            <a:noAutofit/>
          </a:bodyPr>
          <a:lstStyle/>
          <a:p>
            <a:pPr marL="152396" lvl="0" indent="0" algn="l" rtl="0">
              <a:lnSpc>
                <a:spcPct val="115000"/>
              </a:lnSpc>
              <a:spcBef>
                <a:spcPts val="0"/>
              </a:spcBef>
              <a:spcAft>
                <a:spcPts val="0"/>
              </a:spcAft>
              <a:buClr>
                <a:schemeClr val="dk1"/>
              </a:buClr>
              <a:buSzPct val="50505"/>
              <a:buFont typeface="Raleway"/>
              <a:buNone/>
            </a:pPr>
            <a:r>
              <a:rPr lang="ru-RU" sz="5400" dirty="0">
                <a:solidFill>
                  <a:srgbClr val="FF0000"/>
                </a:solidFill>
                <a:latin typeface="+mn-lt"/>
                <a:ea typeface="Roboto Medium"/>
                <a:cs typeface="Roboto Medium"/>
                <a:sym typeface="Roboto Medium"/>
              </a:rPr>
              <a:t>Довер</a:t>
            </a:r>
            <a:r>
              <a:rPr lang="en-US" sz="5400" dirty="0" err="1">
                <a:solidFill>
                  <a:srgbClr val="FF0000"/>
                </a:solidFill>
                <a:latin typeface="+mn-lt"/>
                <a:ea typeface="Roboto Medium"/>
                <a:cs typeface="Roboto Medium"/>
                <a:sym typeface="Roboto Medium"/>
              </a:rPr>
              <a:t>енный</a:t>
            </a:r>
            <a:r>
              <a:rPr lang="ru-RU" sz="5400" dirty="0">
                <a:solidFill>
                  <a:srgbClr val="FF0000"/>
                </a:solidFill>
                <a:latin typeface="+mn-lt"/>
                <a:ea typeface="Roboto Medium"/>
                <a:cs typeface="Roboto Medium"/>
                <a:sym typeface="Roboto Medium"/>
              </a:rPr>
              <a:t> ИИ</a:t>
            </a:r>
          </a:p>
        </p:txBody>
      </p:sp>
      <p:pic>
        <p:nvPicPr>
          <p:cNvPr id="2" name="Google Shape;103;p3">
            <a:extLst>
              <a:ext uri="{FF2B5EF4-FFF2-40B4-BE49-F238E27FC236}">
                <a16:creationId xmlns:a16="http://schemas.microsoft.com/office/drawing/2014/main" id="{B342DDB1-2CEC-E64A-291B-BE3006CAA383}"/>
              </a:ext>
            </a:extLst>
          </p:cNvPr>
          <p:cNvPicPr preferRelativeResize="0"/>
          <p:nvPr/>
        </p:nvPicPr>
        <p:blipFill rotWithShape="1">
          <a:blip r:embed="rId3">
            <a:alphaModFix/>
          </a:blip>
          <a:srcRect l="6330" t="27061" r="44625" b="33918"/>
          <a:stretch/>
        </p:blipFill>
        <p:spPr>
          <a:xfrm>
            <a:off x="9899531" y="198789"/>
            <a:ext cx="2016631" cy="1070243"/>
          </a:xfrm>
          <a:prstGeom prst="rect">
            <a:avLst/>
          </a:prstGeom>
          <a:solidFill>
            <a:schemeClr val="tx2">
              <a:lumMod val="25000"/>
            </a:schemeClr>
          </a:solidFill>
          <a:ln>
            <a:noFill/>
          </a:ln>
        </p:spPr>
      </p:pic>
      <p:pic>
        <p:nvPicPr>
          <p:cNvPr id="6" name="Рисунок 5"/>
          <p:cNvPicPr>
            <a:picLocks noChangeAspect="1"/>
          </p:cNvPicPr>
          <p:nvPr/>
        </p:nvPicPr>
        <p:blipFill rotWithShape="1">
          <a:blip r:embed="rId4" cstate="print">
            <a:extLst>
              <a:ext uri="{28A0092B-C50C-407E-A947-70E740481C1C}">
                <a14:useLocalDpi xmlns:a14="http://schemas.microsoft.com/office/drawing/2010/main" val="0"/>
              </a:ext>
            </a:extLst>
          </a:blip>
          <a:srcRect l="9884" t="12302" r="3901" b="12632"/>
          <a:stretch/>
        </p:blipFill>
        <p:spPr>
          <a:xfrm>
            <a:off x="326450" y="201978"/>
            <a:ext cx="2229493" cy="13010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93403" y="97566"/>
            <a:ext cx="11104418" cy="569257"/>
          </a:xfrm>
        </p:spPr>
        <p:txBody>
          <a:bodyPr>
            <a:normAutofit fontScale="90000"/>
          </a:bodyPr>
          <a:lstStyle/>
          <a:p>
            <a:r>
              <a:rPr lang="ru-RU" dirty="0">
                <a:solidFill>
                  <a:schemeClr val="tx1"/>
                </a:solidFill>
                <a:latin typeface="+mn-lt"/>
              </a:rPr>
              <a:t>Объяснимость</a:t>
            </a:r>
            <a:r>
              <a:rPr lang="en-US" dirty="0">
                <a:solidFill>
                  <a:schemeClr val="tx1"/>
                </a:solidFill>
                <a:latin typeface="+mn-lt"/>
              </a:rPr>
              <a:t> </a:t>
            </a:r>
            <a:r>
              <a:rPr lang="ru-RU" dirty="0">
                <a:solidFill>
                  <a:schemeClr val="tx1"/>
                </a:solidFill>
                <a:latin typeface="+mn-lt"/>
              </a:rPr>
              <a:t>и интерпретируемость ИИ</a:t>
            </a:r>
          </a:p>
        </p:txBody>
      </p:sp>
      <p:sp>
        <p:nvSpPr>
          <p:cNvPr id="5" name="Прямоугольник 4"/>
          <p:cNvSpPr/>
          <p:nvPr/>
        </p:nvSpPr>
        <p:spPr>
          <a:xfrm>
            <a:off x="5925073" y="1645557"/>
            <a:ext cx="6188815" cy="1477328"/>
          </a:xfrm>
          <a:prstGeom prst="rect">
            <a:avLst/>
          </a:prstGeom>
        </p:spPr>
        <p:txBody>
          <a:bodyPr wrap="square">
            <a:spAutoFit/>
          </a:bodyPr>
          <a:lstStyle/>
          <a:p>
            <a:r>
              <a:rPr lang="ru-RU" sz="1800" b="1" dirty="0">
                <a:solidFill>
                  <a:schemeClr val="tx1"/>
                </a:solidFill>
                <a:latin typeface="+mn-lt"/>
              </a:rPr>
              <a:t>Интерпретируемость</a:t>
            </a:r>
            <a:r>
              <a:rPr lang="ru-RU" sz="1800" dirty="0">
                <a:solidFill>
                  <a:schemeClr val="tx1"/>
                </a:solidFill>
                <a:latin typeface="+mn-lt"/>
              </a:rPr>
              <a:t> — преследует цель создания или использования изначально понятной модели.</a:t>
            </a:r>
          </a:p>
          <a:p>
            <a:r>
              <a:rPr lang="ru-RU" sz="1800" dirty="0">
                <a:solidFill>
                  <a:schemeClr val="tx1"/>
                </a:solidFill>
                <a:latin typeface="+mn-lt"/>
              </a:rPr>
              <a:t>То есть связи между всеми входами и выходами.</a:t>
            </a:r>
          </a:p>
          <a:p>
            <a:pPr marL="285750" indent="-285750">
              <a:buFont typeface="Arial" panose="020B0604020202020204" pitchFamily="34" charset="0"/>
              <a:buChar char="•"/>
            </a:pPr>
            <a:r>
              <a:rPr lang="ru-RU" sz="1800" dirty="0">
                <a:solidFill>
                  <a:schemeClr val="tx1"/>
                </a:solidFill>
                <a:latin typeface="+mn-lt"/>
              </a:rPr>
              <a:t>Прозрачность модели</a:t>
            </a:r>
          </a:p>
          <a:p>
            <a:pPr marL="285750" indent="-285750">
              <a:buFont typeface="Arial" panose="020B0604020202020204" pitchFamily="34" charset="0"/>
              <a:buChar char="•"/>
            </a:pPr>
            <a:r>
              <a:rPr lang="ru-RU" sz="1800" dirty="0">
                <a:solidFill>
                  <a:schemeClr val="tx1"/>
                </a:solidFill>
                <a:latin typeface="+mn-lt"/>
              </a:rPr>
              <a:t>Конструирование модели типа «белый\серый» ящик</a:t>
            </a:r>
          </a:p>
        </p:txBody>
      </p:sp>
      <p:sp>
        <p:nvSpPr>
          <p:cNvPr id="6" name="Прямоугольник 5"/>
          <p:cNvSpPr/>
          <p:nvPr/>
        </p:nvSpPr>
        <p:spPr>
          <a:xfrm>
            <a:off x="3751686" y="6616450"/>
            <a:ext cx="2745830" cy="276999"/>
          </a:xfrm>
          <a:prstGeom prst="rect">
            <a:avLst/>
          </a:prstGeom>
        </p:spPr>
        <p:txBody>
          <a:bodyPr wrap="square">
            <a:spAutoFit/>
          </a:bodyPr>
          <a:lstStyle/>
          <a:p>
            <a:r>
              <a:rPr lang="en-US" sz="1200" b="1">
                <a:solidFill>
                  <a:schemeClr val="tx1"/>
                </a:solidFill>
                <a:latin typeface="+mn-lt"/>
              </a:rPr>
              <a:t>https://habr.com/ru/articles/744866/</a:t>
            </a:r>
            <a:endParaRPr lang="ru-RU" sz="1200" dirty="0">
              <a:solidFill>
                <a:schemeClr val="tx1"/>
              </a:solidFill>
              <a:latin typeface="+mn-lt"/>
            </a:endParaRPr>
          </a:p>
        </p:txBody>
      </p:sp>
      <p:sp>
        <p:nvSpPr>
          <p:cNvPr id="8" name="Прямоугольник 7"/>
          <p:cNvSpPr/>
          <p:nvPr/>
        </p:nvSpPr>
        <p:spPr>
          <a:xfrm>
            <a:off x="171003" y="1741290"/>
            <a:ext cx="5623777" cy="2308324"/>
          </a:xfrm>
          <a:prstGeom prst="rect">
            <a:avLst/>
          </a:prstGeom>
        </p:spPr>
        <p:txBody>
          <a:bodyPr wrap="square">
            <a:spAutoFit/>
          </a:bodyPr>
          <a:lstStyle/>
          <a:p>
            <a:r>
              <a:rPr lang="ru-RU" sz="1800" b="1" dirty="0">
                <a:solidFill>
                  <a:schemeClr val="tx1"/>
                </a:solidFill>
                <a:latin typeface="+mn-lt"/>
              </a:rPr>
              <a:t>Объяснимость</a:t>
            </a:r>
            <a:r>
              <a:rPr lang="ru-RU" sz="1800" dirty="0">
                <a:solidFill>
                  <a:schemeClr val="tx1"/>
                </a:solidFill>
                <a:latin typeface="+mn-lt"/>
              </a:rPr>
              <a:t> — понимание связи между конкретными входом\переменной модели  и  выходом модели.</a:t>
            </a:r>
          </a:p>
          <a:p>
            <a:pPr marL="285750" indent="-285750">
              <a:buFont typeface="Arial" panose="020B0604020202020204" pitchFamily="34" charset="0"/>
              <a:buChar char="•"/>
            </a:pPr>
            <a:r>
              <a:rPr lang="ru-RU" sz="1800" dirty="0">
                <a:solidFill>
                  <a:schemeClr val="tx1"/>
                </a:solidFill>
                <a:latin typeface="+mn-lt"/>
              </a:rPr>
              <a:t>Понимание поведения модели в конкретной ситуации</a:t>
            </a:r>
          </a:p>
          <a:p>
            <a:pPr marL="285750" indent="-285750">
              <a:buFont typeface="Arial" panose="020B0604020202020204" pitchFamily="34" charset="0"/>
              <a:buChar char="•"/>
            </a:pPr>
            <a:r>
              <a:rPr lang="ru-RU" sz="1800" dirty="0">
                <a:solidFill>
                  <a:schemeClr val="tx1"/>
                </a:solidFill>
                <a:latin typeface="+mn-lt"/>
              </a:rPr>
              <a:t>Апостериорное понимание работы модели типа «черный ящик» </a:t>
            </a:r>
          </a:p>
          <a:p>
            <a:pPr marL="285750" indent="-285750">
              <a:buFont typeface="Arial" panose="020B0604020202020204" pitchFamily="34" charset="0"/>
              <a:buChar char="•"/>
            </a:pPr>
            <a:r>
              <a:rPr lang="ru-RU" sz="1800" dirty="0">
                <a:latin typeface="+mn-lt"/>
              </a:rPr>
              <a:t>«непонятно как, но понятно почему»</a:t>
            </a:r>
            <a:endParaRPr lang="ru-RU" sz="1800" dirty="0">
              <a:solidFill>
                <a:schemeClr val="tx1"/>
              </a:solidFill>
              <a:latin typeface="+mn-lt"/>
            </a:endParaRPr>
          </a:p>
        </p:txBody>
      </p:sp>
      <p:pic>
        <p:nvPicPr>
          <p:cNvPr id="1026"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2763" t="54852" r="9107" b="16405"/>
          <a:stretch/>
        </p:blipFill>
        <p:spPr bwMode="auto">
          <a:xfrm>
            <a:off x="413619" y="4668141"/>
            <a:ext cx="2584911" cy="10960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8197" t="55580" r="53673" b="14030"/>
          <a:stretch/>
        </p:blipFill>
        <p:spPr bwMode="auto">
          <a:xfrm>
            <a:off x="8778038" y="4606462"/>
            <a:ext cx="2828335" cy="1268014"/>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5330969" y="6247600"/>
            <a:ext cx="6755633" cy="276999"/>
          </a:xfrm>
          <a:prstGeom prst="rect">
            <a:avLst/>
          </a:prstGeom>
        </p:spPr>
        <p:txBody>
          <a:bodyPr wrap="square">
            <a:spAutoFit/>
          </a:bodyPr>
          <a:lstStyle/>
          <a:p>
            <a:r>
              <a:rPr lang="ru-RU" sz="1200" dirty="0">
                <a:solidFill>
                  <a:schemeClr val="tx1"/>
                </a:solidFill>
                <a:latin typeface="+mn-lt"/>
              </a:rPr>
              <a:t>https://knowledge.dataiku.com/latest/ml-analytics/responsible-ai/concept-interpretability.html</a:t>
            </a:r>
          </a:p>
        </p:txBody>
      </p:sp>
      <p:pic>
        <p:nvPicPr>
          <p:cNvPr id="13" name="Рисунок 12"/>
          <p:cNvPicPr>
            <a:picLocks noChangeAspect="1"/>
          </p:cNvPicPr>
          <p:nvPr/>
        </p:nvPicPr>
        <p:blipFill rotWithShape="1">
          <a:blip r:embed="rId3"/>
          <a:srcRect l="57200" b="12983"/>
          <a:stretch/>
        </p:blipFill>
        <p:spPr>
          <a:xfrm>
            <a:off x="3263967" y="4108970"/>
            <a:ext cx="1639307" cy="1715320"/>
          </a:xfrm>
          <a:prstGeom prst="rect">
            <a:avLst/>
          </a:prstGeom>
        </p:spPr>
      </p:pic>
      <p:pic>
        <p:nvPicPr>
          <p:cNvPr id="15" name="Рисунок 14"/>
          <p:cNvPicPr>
            <a:picLocks noChangeAspect="1"/>
          </p:cNvPicPr>
          <p:nvPr/>
        </p:nvPicPr>
        <p:blipFill rotWithShape="1">
          <a:blip r:embed="rId3"/>
          <a:srcRect l="1734" t="-518" r="49581" b="13501"/>
          <a:stretch/>
        </p:blipFill>
        <p:spPr>
          <a:xfrm>
            <a:off x="7100388" y="4181841"/>
            <a:ext cx="1552493" cy="1428119"/>
          </a:xfrm>
          <a:prstGeom prst="rect">
            <a:avLst/>
          </a:prstGeom>
        </p:spPr>
      </p:pic>
      <p:cxnSp>
        <p:nvCxnSpPr>
          <p:cNvPr id="16" name="Прямая соединительная линия 15"/>
          <p:cNvCxnSpPr/>
          <p:nvPr/>
        </p:nvCxnSpPr>
        <p:spPr>
          <a:xfrm>
            <a:off x="5908618" y="1810650"/>
            <a:ext cx="16455" cy="4052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426753" y="6243808"/>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36443" y="3153460"/>
            <a:ext cx="5797435" cy="584775"/>
          </a:xfrm>
          <a:prstGeom prst="rect">
            <a:avLst/>
          </a:prstGeom>
          <a:noFill/>
        </p:spPr>
        <p:txBody>
          <a:bodyPr wrap="square" rtlCol="0">
            <a:spAutoFit/>
          </a:bodyPr>
          <a:lstStyle/>
          <a:p>
            <a:r>
              <a:rPr lang="ru-RU" sz="1600" dirty="0">
                <a:solidFill>
                  <a:schemeClr val="tx1"/>
                </a:solidFill>
                <a:latin typeface="+mn-lt"/>
              </a:rPr>
              <a:t>Примеры: Обобщенные Линейные алгоритмы, деревья решений, наборы экспертных правил </a:t>
            </a:r>
          </a:p>
        </p:txBody>
      </p:sp>
      <p:pic>
        <p:nvPicPr>
          <p:cNvPr id="19"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1985" t="26032" r="9885" b="45225"/>
          <a:stretch/>
        </p:blipFill>
        <p:spPr bwMode="auto">
          <a:xfrm>
            <a:off x="1049797" y="4118196"/>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01688" y="5874476"/>
            <a:ext cx="10585938" cy="369332"/>
          </a:xfrm>
          <a:prstGeom prst="rect">
            <a:avLst/>
          </a:prstGeom>
        </p:spPr>
        <p:txBody>
          <a:bodyPr wrap="square">
            <a:spAutoFit/>
          </a:bodyPr>
          <a:lstStyle/>
          <a:p>
            <a:r>
              <a:rPr lang="ru-RU" sz="1800" dirty="0">
                <a:latin typeface="+mn-lt"/>
              </a:rPr>
              <a:t>Одновременно и объяснимость, и интерпретируемость, называют верность (</a:t>
            </a:r>
            <a:r>
              <a:rPr lang="ru-RU" sz="1800" dirty="0" err="1">
                <a:latin typeface="+mn-lt"/>
              </a:rPr>
              <a:t>fidelity</a:t>
            </a:r>
            <a:r>
              <a:rPr lang="ru-RU" sz="1800" dirty="0">
                <a:latin typeface="+mn-lt"/>
              </a:rPr>
              <a:t>)</a:t>
            </a:r>
          </a:p>
        </p:txBody>
      </p:sp>
      <p:cxnSp>
        <p:nvCxnSpPr>
          <p:cNvPr id="20" name="Прямая соединительная линия 19"/>
          <p:cNvCxnSpPr/>
          <p:nvPr/>
        </p:nvCxnSpPr>
        <p:spPr>
          <a:xfrm>
            <a:off x="406342" y="5863361"/>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6346074" y="6604853"/>
            <a:ext cx="2919389" cy="276999"/>
          </a:xfrm>
          <a:prstGeom prst="rect">
            <a:avLst/>
          </a:prstGeom>
        </p:spPr>
        <p:txBody>
          <a:bodyPr wrap="none">
            <a:spAutoFit/>
          </a:bodyPr>
          <a:lstStyle/>
          <a:p>
            <a:r>
              <a:rPr lang="ru-RU" sz="1200" dirty="0">
                <a:latin typeface="+mn-lt"/>
              </a:rPr>
              <a:t>https://moitvivt.ru/ru/journal/pdf?id=1005</a:t>
            </a:r>
          </a:p>
        </p:txBody>
      </p:sp>
      <p:pic>
        <p:nvPicPr>
          <p:cNvPr id="2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4674" t="26444" r="57196" b="44813"/>
          <a:stretch/>
        </p:blipFill>
        <p:spPr bwMode="auto">
          <a:xfrm>
            <a:off x="9421493" y="4019691"/>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9159662" y="6616450"/>
            <a:ext cx="2416046" cy="261610"/>
          </a:xfrm>
          <a:prstGeom prst="rect">
            <a:avLst/>
          </a:prstGeom>
        </p:spPr>
        <p:txBody>
          <a:bodyPr wrap="none">
            <a:spAutoFit/>
          </a:bodyPr>
          <a:lstStyle/>
          <a:p>
            <a:r>
              <a:rPr lang="ru-RU" sz="1100" dirty="0">
                <a:latin typeface="+mn-lt"/>
              </a:rPr>
              <a:t>https://dzen.ru/a/ZYQj5oJoLi30_gSf</a:t>
            </a:r>
          </a:p>
        </p:txBody>
      </p:sp>
      <p:sp>
        <p:nvSpPr>
          <p:cNvPr id="11" name="Прямоугольник 10"/>
          <p:cNvSpPr/>
          <p:nvPr/>
        </p:nvSpPr>
        <p:spPr>
          <a:xfrm>
            <a:off x="94567" y="745749"/>
            <a:ext cx="11775216" cy="955160"/>
          </a:xfrm>
          <a:prstGeom prst="rect">
            <a:avLst/>
          </a:prstGeom>
        </p:spPr>
        <p:txBody>
          <a:bodyPr wrap="square">
            <a:spAutoFit/>
          </a:bodyPr>
          <a:lstStyle/>
          <a:p>
            <a:pPr marL="114300">
              <a:spcBef>
                <a:spcPts val="500"/>
              </a:spcBef>
            </a:pPr>
            <a:r>
              <a:rPr lang="ru-RU" sz="1800" b="1" dirty="0">
                <a:solidFill>
                  <a:srgbClr val="222222"/>
                </a:solidFill>
              </a:rPr>
              <a:t>Основная цель объяснимого ИИ</a:t>
            </a:r>
            <a:r>
              <a:rPr lang="ru-RU" sz="1800" dirty="0">
                <a:solidFill>
                  <a:srgbClr val="222222"/>
                </a:solidFill>
              </a:rPr>
              <a:t> – подробно описать как модели ИИ строят прогнозы. Это важно для понимания поведения модели, прохождения валидации перед использованием в производстве, повышения доверия к модели акторов.</a:t>
            </a:r>
            <a:endParaRPr lang="ru-RU" sz="1800" dirty="0"/>
          </a:p>
        </p:txBody>
      </p:sp>
      <p:cxnSp>
        <p:nvCxnSpPr>
          <p:cNvPr id="7" name="Прямая соединительная линия 6">
            <a:extLst>
              <a:ext uri="{FF2B5EF4-FFF2-40B4-BE49-F238E27FC236}">
                <a16:creationId xmlns:a16="http://schemas.microsoft.com/office/drawing/2014/main" id="{D99CDF3D-E2A0-E4F6-34BA-A141C2501D62}"/>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907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9534" y="19276"/>
            <a:ext cx="10571368" cy="753683"/>
          </a:xfrm>
        </p:spPr>
        <p:txBody>
          <a:bodyPr>
            <a:normAutofit/>
          </a:bodyPr>
          <a:lstStyle/>
          <a:p>
            <a:r>
              <a:rPr lang="ru-RU" dirty="0">
                <a:latin typeface="+mn-lt"/>
              </a:rPr>
              <a:t>Цели и типы объяснимого ИИ</a:t>
            </a:r>
          </a:p>
        </p:txBody>
      </p:sp>
      <p:sp>
        <p:nvSpPr>
          <p:cNvPr id="3" name="Текст 2"/>
          <p:cNvSpPr>
            <a:spLocks noGrp="1"/>
          </p:cNvSpPr>
          <p:nvPr>
            <p:ph type="body" idx="1"/>
          </p:nvPr>
        </p:nvSpPr>
        <p:spPr>
          <a:xfrm>
            <a:off x="95250" y="652926"/>
            <a:ext cx="11920870" cy="4351338"/>
          </a:xfrm>
        </p:spPr>
        <p:txBody>
          <a:bodyPr>
            <a:normAutofit/>
          </a:bodyPr>
          <a:lstStyle/>
          <a:p>
            <a:pPr marL="571500" indent="-457200">
              <a:lnSpc>
                <a:spcPct val="100000"/>
              </a:lnSpc>
              <a:spcBef>
                <a:spcPts val="500"/>
              </a:spcBef>
              <a:buFont typeface="+mj-lt"/>
              <a:buAutoNum type="arabicPeriod"/>
            </a:pPr>
            <a:r>
              <a:rPr lang="ru-RU" sz="1900" b="1" dirty="0" err="1">
                <a:latin typeface="+mn-lt"/>
              </a:rPr>
              <a:t>Intinsic</a:t>
            </a:r>
            <a:r>
              <a:rPr lang="en-US" sz="1900" dirty="0">
                <a:latin typeface="+mn-lt"/>
              </a:rPr>
              <a:t> – </a:t>
            </a:r>
            <a:r>
              <a:rPr lang="ru-RU" sz="1900" dirty="0">
                <a:latin typeface="+mn-lt"/>
              </a:rPr>
              <a:t>создание модели белого</a:t>
            </a:r>
            <a:r>
              <a:rPr lang="en-US" sz="1900" dirty="0">
                <a:latin typeface="+mn-lt"/>
              </a:rPr>
              <a:t>/</a:t>
            </a:r>
            <a:r>
              <a:rPr lang="ru-RU" sz="1900" dirty="0">
                <a:latin typeface="+mn-lt"/>
              </a:rPr>
              <a:t>серого ящика или полностью </a:t>
            </a:r>
            <a:r>
              <a:rPr lang="ru-RU" sz="1900" b="1" dirty="0">
                <a:latin typeface="+mn-lt"/>
              </a:rPr>
              <a:t>интерпретируемая</a:t>
            </a:r>
            <a:r>
              <a:rPr lang="ru-RU" sz="1900" dirty="0">
                <a:latin typeface="+mn-lt"/>
              </a:rPr>
              <a:t> модель</a:t>
            </a:r>
            <a:r>
              <a:rPr lang="en-US" sz="1900" dirty="0">
                <a:latin typeface="+mn-lt"/>
              </a:rPr>
              <a:t> </a:t>
            </a:r>
          </a:p>
          <a:p>
            <a:pPr marL="571500" lvl="1" indent="0">
              <a:lnSpc>
                <a:spcPct val="100000"/>
              </a:lnSpc>
              <a:buNone/>
            </a:pPr>
            <a:r>
              <a:rPr lang="ru-RU" sz="1900" b="1" dirty="0">
                <a:solidFill>
                  <a:schemeClr val="tx1"/>
                </a:solidFill>
                <a:latin typeface="+mn-lt"/>
              </a:rPr>
              <a:t>	Прозрачность</a:t>
            </a:r>
            <a:r>
              <a:rPr lang="ru-RU" sz="1900" dirty="0">
                <a:solidFill>
                  <a:schemeClr val="tx1"/>
                </a:solidFill>
                <a:latin typeface="+mn-lt"/>
              </a:rPr>
              <a:t> — объяснимость работы ИИ и процесса достижения им результатов, 	недискриминационный доступ пользователей продуктов, которые созданы с использованием 	технологий ИИ, к информации о применяемых в этих продуктах алгоритмах работы 	искусственного интеллекта**.</a:t>
            </a:r>
          </a:p>
          <a:p>
            <a:pPr marL="571500" indent="-457200">
              <a:lnSpc>
                <a:spcPct val="100000"/>
              </a:lnSpc>
              <a:spcBef>
                <a:spcPts val="500"/>
              </a:spcBef>
              <a:buFont typeface="+mj-lt"/>
              <a:buAutoNum type="arabicPeriod"/>
            </a:pPr>
            <a:r>
              <a:rPr lang="ru-RU" sz="1900" dirty="0" err="1">
                <a:latin typeface="+mn-lt"/>
              </a:rPr>
              <a:t>Post-Hoc</a:t>
            </a:r>
            <a:r>
              <a:rPr lang="ru-RU" sz="1900" dirty="0">
                <a:latin typeface="+mn-lt"/>
              </a:rPr>
              <a:t> </a:t>
            </a:r>
            <a:r>
              <a:rPr lang="ru-RU" sz="1900" b="1" dirty="0">
                <a:latin typeface="+mn-lt"/>
              </a:rPr>
              <a:t>объяснимость</a:t>
            </a:r>
            <a:r>
              <a:rPr lang="ru-RU" sz="1900" dirty="0">
                <a:latin typeface="+mn-lt"/>
              </a:rPr>
              <a:t> модели постфактум для связи конкретного входа и выхода</a:t>
            </a:r>
          </a:p>
          <a:p>
            <a:pPr marL="571500" indent="-457200">
              <a:lnSpc>
                <a:spcPct val="100000"/>
              </a:lnSpc>
              <a:spcBef>
                <a:spcPts val="500"/>
              </a:spcBef>
              <a:buFont typeface="+mj-lt"/>
              <a:buAutoNum type="arabicPeriod"/>
            </a:pPr>
            <a:r>
              <a:rPr lang="en-US" sz="1900" b="1" dirty="0">
                <a:latin typeface="+mn-lt"/>
              </a:rPr>
              <a:t>Sensitivity</a:t>
            </a:r>
            <a:r>
              <a:rPr lang="ru-RU" sz="1900" b="1" dirty="0">
                <a:latin typeface="+mn-lt"/>
              </a:rPr>
              <a:t> </a:t>
            </a:r>
            <a:r>
              <a:rPr lang="ru-RU" sz="1900" dirty="0">
                <a:latin typeface="+mn-lt"/>
              </a:rPr>
              <a:t>– </a:t>
            </a:r>
            <a:r>
              <a:rPr lang="ru-RU" sz="1900" b="1" dirty="0">
                <a:latin typeface="+mn-lt"/>
              </a:rPr>
              <a:t>стабильность и предсказуемость</a:t>
            </a:r>
            <a:r>
              <a:rPr lang="ru-RU" sz="1900" dirty="0">
                <a:latin typeface="+mn-lt"/>
              </a:rPr>
              <a:t> модели при вариации входных данных</a:t>
            </a:r>
            <a:endParaRPr lang="en-US" sz="1900" dirty="0">
              <a:latin typeface="+mn-lt"/>
            </a:endParaRPr>
          </a:p>
          <a:p>
            <a:pPr lvl="1">
              <a:lnSpc>
                <a:spcPct val="100000"/>
              </a:lnSpc>
            </a:pPr>
            <a:r>
              <a:rPr lang="en-US" sz="1500" dirty="0">
                <a:latin typeface="+mn-lt"/>
              </a:rPr>
              <a:t>Robustness and </a:t>
            </a:r>
            <a:r>
              <a:rPr lang="en-US" sz="1500" dirty="0" err="1">
                <a:latin typeface="+mn-lt"/>
              </a:rPr>
              <a:t>Reliablity</a:t>
            </a:r>
            <a:r>
              <a:rPr lang="en-US" sz="1500" dirty="0">
                <a:latin typeface="+mn-lt"/>
              </a:rPr>
              <a:t> – </a:t>
            </a:r>
            <a:r>
              <a:rPr lang="en-US" sz="1500" dirty="0" err="1">
                <a:latin typeface="+mn-lt"/>
              </a:rPr>
              <a:t>у</a:t>
            </a:r>
            <a:r>
              <a:rPr lang="ru-RU" sz="1500" dirty="0" err="1">
                <a:latin typeface="+mn-lt"/>
              </a:rPr>
              <a:t>стойчивость</a:t>
            </a:r>
            <a:r>
              <a:rPr lang="ru-RU" sz="1500" dirty="0">
                <a:latin typeface="+mn-lt"/>
              </a:rPr>
              <a:t> к крайним случаям и шумам</a:t>
            </a:r>
          </a:p>
          <a:p>
            <a:pPr marL="571500" indent="-457200">
              <a:lnSpc>
                <a:spcPct val="100000"/>
              </a:lnSpc>
              <a:spcBef>
                <a:spcPts val="500"/>
              </a:spcBef>
              <a:buFont typeface="+mj-lt"/>
              <a:buAutoNum type="arabicPeriod"/>
            </a:pPr>
            <a:r>
              <a:rPr lang="en-US" sz="1900" b="1" dirty="0">
                <a:latin typeface="+mn-lt"/>
              </a:rPr>
              <a:t>Enhance fairness </a:t>
            </a:r>
            <a:r>
              <a:rPr lang="en-US" sz="1900" dirty="0">
                <a:latin typeface="+mn-lt"/>
              </a:rPr>
              <a:t>–</a:t>
            </a:r>
            <a:r>
              <a:rPr lang="ru-RU" sz="1900" dirty="0">
                <a:latin typeface="+mn-lt"/>
              </a:rPr>
              <a:t> справедливость (доказуемая непредвзятость, напр. к полу и возрасту</a:t>
            </a:r>
            <a:r>
              <a:rPr lang="ru-RU" sz="2000" dirty="0">
                <a:latin typeface="+mn-lt"/>
              </a:rPr>
              <a:t>)</a:t>
            </a:r>
          </a:p>
        </p:txBody>
      </p:sp>
      <p:pic>
        <p:nvPicPr>
          <p:cNvPr id="4" name="Рисунок 3"/>
          <p:cNvPicPr>
            <a:picLocks noChangeAspect="1"/>
          </p:cNvPicPr>
          <p:nvPr/>
        </p:nvPicPr>
        <p:blipFill>
          <a:blip r:embed="rId2"/>
          <a:stretch>
            <a:fillRect/>
          </a:stretch>
        </p:blipFill>
        <p:spPr>
          <a:xfrm>
            <a:off x="208462" y="4343431"/>
            <a:ext cx="5708240" cy="2168247"/>
          </a:xfrm>
          <a:prstGeom prst="rect">
            <a:avLst/>
          </a:prstGeom>
        </p:spPr>
      </p:pic>
      <p:grpSp>
        <p:nvGrpSpPr>
          <p:cNvPr id="7" name="Группа 6"/>
          <p:cNvGrpSpPr/>
          <p:nvPr/>
        </p:nvGrpSpPr>
        <p:grpSpPr>
          <a:xfrm>
            <a:off x="6275300" y="3606085"/>
            <a:ext cx="5645569" cy="2836416"/>
            <a:chOff x="4962014" y="1797960"/>
            <a:chExt cx="6244616" cy="2970286"/>
          </a:xfrm>
        </p:grpSpPr>
        <p:pic>
          <p:nvPicPr>
            <p:cNvPr id="5" name="Рисунок 4"/>
            <p:cNvPicPr>
              <a:picLocks noChangeAspect="1"/>
            </p:cNvPicPr>
            <p:nvPr/>
          </p:nvPicPr>
          <p:blipFill>
            <a:blip r:embed="rId3"/>
            <a:stretch>
              <a:fillRect/>
            </a:stretch>
          </p:blipFill>
          <p:spPr>
            <a:xfrm>
              <a:off x="4962014" y="1797960"/>
              <a:ext cx="6244616" cy="2970286"/>
            </a:xfrm>
            <a:prstGeom prst="rect">
              <a:avLst/>
            </a:prstGeom>
          </p:spPr>
        </p:pic>
        <p:sp>
          <p:nvSpPr>
            <p:cNvPr id="6" name="TextBox 5"/>
            <p:cNvSpPr txBox="1"/>
            <p:nvPr/>
          </p:nvSpPr>
          <p:spPr>
            <a:xfrm>
              <a:off x="6648023" y="1975321"/>
              <a:ext cx="2318264" cy="308037"/>
            </a:xfrm>
            <a:prstGeom prst="rect">
              <a:avLst/>
            </a:prstGeom>
            <a:solidFill>
              <a:srgbClr val="FCE4CF"/>
            </a:solidFill>
          </p:spPr>
          <p:txBody>
            <a:bodyPr wrap="square" rtlCol="0">
              <a:spAutoFit/>
            </a:bodyPr>
            <a:lstStyle/>
            <a:p>
              <a:r>
                <a:rPr lang="en-US" dirty="0">
                  <a:latin typeface="+mn-lt"/>
                </a:rPr>
                <a:t>Explainable AI methods</a:t>
              </a:r>
              <a:endParaRPr lang="ru-RU" dirty="0">
                <a:latin typeface="+mn-lt"/>
              </a:endParaRPr>
            </a:p>
          </p:txBody>
        </p:sp>
      </p:grpSp>
      <p:sp>
        <p:nvSpPr>
          <p:cNvPr id="8" name="Прямоугольник 7"/>
          <p:cNvSpPr/>
          <p:nvPr/>
        </p:nvSpPr>
        <p:spPr>
          <a:xfrm>
            <a:off x="8142449" y="6318560"/>
            <a:ext cx="3371436" cy="307777"/>
          </a:xfrm>
          <a:prstGeom prst="rect">
            <a:avLst/>
          </a:prstGeom>
        </p:spPr>
        <p:txBody>
          <a:bodyPr wrap="none">
            <a:spAutoFit/>
          </a:bodyPr>
          <a:lstStyle/>
          <a:p>
            <a:r>
              <a:rPr lang="ru-RU" dirty="0">
                <a:latin typeface="+mn-lt"/>
              </a:rPr>
              <a:t>https://moitvivt.ru/ru/journal/pdf?id=1005</a:t>
            </a:r>
          </a:p>
        </p:txBody>
      </p:sp>
      <p:sp>
        <p:nvSpPr>
          <p:cNvPr id="11" name="Прямоугольник 10"/>
          <p:cNvSpPr/>
          <p:nvPr/>
        </p:nvSpPr>
        <p:spPr>
          <a:xfrm>
            <a:off x="95250" y="6580856"/>
            <a:ext cx="12096750" cy="246221"/>
          </a:xfrm>
          <a:prstGeom prst="rect">
            <a:avLst/>
          </a:prstGeom>
        </p:spPr>
        <p:txBody>
          <a:bodyPr wrap="square">
            <a:spAutoFit/>
          </a:bodyPr>
          <a:lstStyle/>
          <a:p>
            <a:r>
              <a:rPr lang="ru-RU" sz="1000" dirty="0">
                <a:solidFill>
                  <a:srgbClr val="222222"/>
                </a:solidFill>
                <a:latin typeface="+mn-lt"/>
              </a:rPr>
              <a:t>** Национальная стратегия развития искусственного интеллекта на период до 2030 года </a:t>
            </a:r>
            <a:r>
              <a:rPr lang="en" sz="1000" dirty="0">
                <a:latin typeface="+mn-lt"/>
                <a:hlinkClick r:id="rId4"/>
              </a:rPr>
              <a:t>https://sudact.ru/law/ukaz-prezidenta-rf-ot-10102019-n-490/natsionalnaia-strategiia-razvitiia-iskusstvennogo-intellekta</a:t>
            </a:r>
            <a:endParaRPr lang="ru-RU" sz="1000" dirty="0">
              <a:latin typeface="+mn-lt"/>
            </a:endParaRPr>
          </a:p>
        </p:txBody>
      </p:sp>
    </p:spTree>
    <p:extLst>
      <p:ext uri="{BB962C8B-B14F-4D97-AF65-F5344CB8AC3E}">
        <p14:creationId xmlns:p14="http://schemas.microsoft.com/office/powerpoint/2010/main" val="2679119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40"/>
          <p:cNvSpPr/>
          <p:nvPr/>
        </p:nvSpPr>
        <p:spPr>
          <a:xfrm>
            <a:off x="2072632" y="250260"/>
            <a:ext cx="8342384" cy="523200"/>
          </a:xfrm>
          <a:prstGeom prst="rect">
            <a:avLst/>
          </a:prstGeom>
          <a:noFill/>
          <a:ln>
            <a:noFill/>
          </a:ln>
        </p:spPr>
        <p:txBody>
          <a:bodyPr spcFirstLastPara="1" wrap="square" lIns="91425" tIns="45700" rIns="91425" bIns="45700" anchor="t" anchorCtr="0">
            <a:noAutofit/>
          </a:bodyPr>
          <a:lstStyle/>
          <a:p>
            <a:pPr lvl="0">
              <a:lnSpc>
                <a:spcPct val="84000"/>
              </a:lnSpc>
              <a:buClr>
                <a:srgbClr val="000000"/>
              </a:buClr>
              <a:buSzPts val="4000"/>
            </a:pPr>
            <a:r>
              <a:rPr lang="ru-RU" sz="3600" b="1" dirty="0">
                <a:solidFill>
                  <a:schemeClr val="bg1"/>
                </a:solidFill>
                <a:latin typeface="+mn-lt"/>
                <a:ea typeface="Montserrat SemiBold"/>
                <a:cs typeface="Montserrat SemiBold"/>
                <a:sym typeface="Roboto Medium"/>
              </a:rPr>
              <a:t>ПОДХОДЫ К РЕШЕНИЮ ЗАДАЧ</a:t>
            </a:r>
          </a:p>
        </p:txBody>
      </p:sp>
      <p:cxnSp>
        <p:nvCxnSpPr>
          <p:cNvPr id="5" name="Прямая со стрелкой 4"/>
          <p:cNvCxnSpPr/>
          <p:nvPr/>
        </p:nvCxnSpPr>
        <p:spPr>
          <a:xfrm flipV="1">
            <a:off x="603855" y="735512"/>
            <a:ext cx="0" cy="571696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6200000">
            <a:off x="-2588570" y="3481894"/>
            <a:ext cx="5878532" cy="461665"/>
          </a:xfrm>
          <a:prstGeom prst="rect">
            <a:avLst/>
          </a:prstGeom>
          <a:noFill/>
        </p:spPr>
        <p:txBody>
          <a:bodyPr wrap="none" rtlCol="0">
            <a:spAutoFit/>
          </a:bodyPr>
          <a:lstStyle/>
          <a:p>
            <a:r>
              <a:rPr lang="ru-RU" sz="2400" dirty="0">
                <a:latin typeface="+mn-lt"/>
              </a:rPr>
              <a:t>Интерпретируемость, </a:t>
            </a:r>
            <a:r>
              <a:rPr lang="ru-RU" sz="2400" dirty="0" err="1">
                <a:latin typeface="+mn-lt"/>
              </a:rPr>
              <a:t>Формализмазция</a:t>
            </a:r>
            <a:endParaRPr lang="ru-RU" sz="2400" dirty="0">
              <a:latin typeface="+mn-lt"/>
            </a:endParaRPr>
          </a:p>
        </p:txBody>
      </p:sp>
      <p:sp>
        <p:nvSpPr>
          <p:cNvPr id="17" name="5-конечная звезда 16"/>
          <p:cNvSpPr/>
          <p:nvPr/>
        </p:nvSpPr>
        <p:spPr>
          <a:xfrm>
            <a:off x="716977" y="1162224"/>
            <a:ext cx="367646" cy="36764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1183901" y="1115215"/>
            <a:ext cx="3004349" cy="400110"/>
          </a:xfrm>
          <a:prstGeom prst="rect">
            <a:avLst/>
          </a:prstGeom>
        </p:spPr>
        <p:txBody>
          <a:bodyPr wrap="none">
            <a:spAutoFit/>
          </a:bodyPr>
          <a:lstStyle/>
          <a:p>
            <a:r>
              <a:rPr lang="ru-RU" sz="2000" dirty="0">
                <a:latin typeface="+mn-lt"/>
              </a:rPr>
              <a:t>Четкие правила (</a:t>
            </a:r>
            <a:r>
              <a:rPr lang="en-US" sz="2000" dirty="0">
                <a:latin typeface="+mn-lt"/>
              </a:rPr>
              <a:t>if</a:t>
            </a:r>
            <a:r>
              <a:rPr lang="ru-RU" sz="2000" dirty="0">
                <a:latin typeface="+mn-lt"/>
              </a:rPr>
              <a:t>-</a:t>
            </a:r>
            <a:r>
              <a:rPr lang="en-US" sz="2000" dirty="0">
                <a:latin typeface="+mn-lt"/>
              </a:rPr>
              <a:t>else)</a:t>
            </a:r>
            <a:endParaRPr lang="ru-RU" sz="2000" dirty="0">
              <a:latin typeface="+mn-lt"/>
            </a:endParaRPr>
          </a:p>
        </p:txBody>
      </p:sp>
      <p:sp>
        <p:nvSpPr>
          <p:cNvPr id="26" name="5-конечная звезда 25"/>
          <p:cNvSpPr/>
          <p:nvPr/>
        </p:nvSpPr>
        <p:spPr>
          <a:xfrm>
            <a:off x="1170533" y="1582334"/>
            <a:ext cx="345796" cy="34646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1535488" y="1574177"/>
            <a:ext cx="3477234" cy="400110"/>
          </a:xfrm>
          <a:prstGeom prst="rect">
            <a:avLst/>
          </a:prstGeom>
        </p:spPr>
        <p:txBody>
          <a:bodyPr wrap="none">
            <a:spAutoFit/>
          </a:bodyPr>
          <a:lstStyle/>
          <a:p>
            <a:r>
              <a:rPr lang="en-US" sz="2000" dirty="0">
                <a:latin typeface="+mn-lt"/>
              </a:rPr>
              <a:t>Model based applied statistic</a:t>
            </a:r>
            <a:endParaRPr lang="ru-RU" sz="2000" dirty="0">
              <a:latin typeface="+mn-lt"/>
            </a:endParaRPr>
          </a:p>
        </p:txBody>
      </p:sp>
      <p:sp>
        <p:nvSpPr>
          <p:cNvPr id="29" name="5-конечная звезда 28"/>
          <p:cNvSpPr/>
          <p:nvPr/>
        </p:nvSpPr>
        <p:spPr>
          <a:xfrm>
            <a:off x="1682782" y="2688934"/>
            <a:ext cx="415082" cy="341337"/>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3498194" y="2422273"/>
            <a:ext cx="4631396" cy="338554"/>
          </a:xfrm>
          <a:prstGeom prst="rect">
            <a:avLst/>
          </a:prstGeom>
        </p:spPr>
        <p:txBody>
          <a:bodyPr wrap="none">
            <a:spAutoFit/>
          </a:bodyPr>
          <a:lstStyle/>
          <a:p>
            <a:r>
              <a:rPr lang="en-US" sz="1600" i="1" dirty="0">
                <a:latin typeface="+mn-lt"/>
              </a:rPr>
              <a:t>Data-driven (Model-agnostic, Machine Learning):</a:t>
            </a:r>
            <a:endParaRPr lang="ru-RU" sz="1600" i="1" dirty="0">
              <a:latin typeface="+mn-lt"/>
            </a:endParaRPr>
          </a:p>
        </p:txBody>
      </p:sp>
      <p:sp>
        <p:nvSpPr>
          <p:cNvPr id="28" name="Прямоугольник 27"/>
          <p:cNvSpPr/>
          <p:nvPr/>
        </p:nvSpPr>
        <p:spPr>
          <a:xfrm>
            <a:off x="4869439" y="4310992"/>
            <a:ext cx="6478055" cy="400110"/>
          </a:xfrm>
          <a:prstGeom prst="rect">
            <a:avLst/>
          </a:prstGeom>
        </p:spPr>
        <p:txBody>
          <a:bodyPr wrap="none">
            <a:spAutoFit/>
          </a:bodyPr>
          <a:lstStyle/>
          <a:p>
            <a:pPr lvl="1">
              <a:lnSpc>
                <a:spcPct val="100000"/>
              </a:lnSpc>
              <a:spcBef>
                <a:spcPts val="1200"/>
              </a:spcBef>
            </a:pPr>
            <a:r>
              <a:rPr lang="en-US" sz="2000" dirty="0">
                <a:latin typeface="+mn-lt"/>
              </a:rPr>
              <a:t>Deep Learning </a:t>
            </a:r>
            <a:r>
              <a:rPr lang="ru-RU" sz="2000" dirty="0">
                <a:latin typeface="+mn-lt"/>
              </a:rPr>
              <a:t>(глубокое обучение нейронных сетей)</a:t>
            </a:r>
          </a:p>
        </p:txBody>
      </p:sp>
      <p:sp>
        <p:nvSpPr>
          <p:cNvPr id="34" name="5-конечная звезда 33"/>
          <p:cNvSpPr/>
          <p:nvPr/>
        </p:nvSpPr>
        <p:spPr>
          <a:xfrm>
            <a:off x="3993111" y="437452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5-конечная звезда 34"/>
          <p:cNvSpPr/>
          <p:nvPr/>
        </p:nvSpPr>
        <p:spPr>
          <a:xfrm>
            <a:off x="4621202" y="506508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p:cNvSpPr/>
          <p:nvPr/>
        </p:nvSpPr>
        <p:spPr>
          <a:xfrm>
            <a:off x="5185430" y="5095105"/>
            <a:ext cx="6402715" cy="400110"/>
          </a:xfrm>
          <a:prstGeom prst="rect">
            <a:avLst/>
          </a:prstGeom>
        </p:spPr>
        <p:txBody>
          <a:bodyPr wrap="none">
            <a:spAutoFit/>
          </a:bodyPr>
          <a:lstStyle/>
          <a:p>
            <a:r>
              <a:rPr lang="en-US" sz="2000" dirty="0">
                <a:latin typeface="+mn-lt"/>
              </a:rPr>
              <a:t>Foundation models (</a:t>
            </a:r>
            <a:r>
              <a:rPr lang="ru-RU" sz="2000" dirty="0">
                <a:latin typeface="+mn-lt"/>
              </a:rPr>
              <a:t>Большие генеративные модели</a:t>
            </a:r>
            <a:r>
              <a:rPr lang="en-US" sz="2000" dirty="0">
                <a:latin typeface="+mn-lt"/>
              </a:rPr>
              <a:t>)</a:t>
            </a:r>
            <a:endParaRPr lang="ru-RU" sz="2000" dirty="0">
              <a:latin typeface="+mn-lt"/>
            </a:endParaRPr>
          </a:p>
        </p:txBody>
      </p:sp>
      <p:cxnSp>
        <p:nvCxnSpPr>
          <p:cNvPr id="36" name="Прямая со стрелкой 35"/>
          <p:cNvCxnSpPr/>
          <p:nvPr/>
        </p:nvCxnSpPr>
        <p:spPr>
          <a:xfrm flipV="1">
            <a:off x="603855" y="6206435"/>
            <a:ext cx="10865334" cy="32899"/>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0" name="5-конечная звезда 39"/>
          <p:cNvSpPr/>
          <p:nvPr/>
        </p:nvSpPr>
        <p:spPr>
          <a:xfrm>
            <a:off x="5813892" y="5802651"/>
            <a:ext cx="436683" cy="436683"/>
          </a:xfrm>
          <a:prstGeom prst="star5">
            <a:avLst/>
          </a:prstGeom>
          <a:solidFill>
            <a:srgbClr val="FF0000"/>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p:nvSpPr>
        <p:spPr>
          <a:xfrm>
            <a:off x="6276902" y="5806325"/>
            <a:ext cx="4382931" cy="400110"/>
          </a:xfrm>
          <a:prstGeom prst="rect">
            <a:avLst/>
          </a:prstGeom>
        </p:spPr>
        <p:txBody>
          <a:bodyPr wrap="none">
            <a:spAutoFit/>
          </a:bodyPr>
          <a:lstStyle/>
          <a:p>
            <a:r>
              <a:rPr lang="ru-RU" sz="2000" dirty="0">
                <a:latin typeface="+mn-lt"/>
              </a:rPr>
              <a:t>Сильный ИИ (гипотетический этап)</a:t>
            </a:r>
          </a:p>
        </p:txBody>
      </p:sp>
      <p:cxnSp>
        <p:nvCxnSpPr>
          <p:cNvPr id="39" name="Прямая соединительная линия 38"/>
          <p:cNvCxnSpPr/>
          <p:nvPr/>
        </p:nvCxnSpPr>
        <p:spPr>
          <a:xfrm flipV="1">
            <a:off x="3993111" y="5756716"/>
            <a:ext cx="5828270" cy="4593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9" name="Прямоугольник 48"/>
          <p:cNvSpPr/>
          <p:nvPr/>
        </p:nvSpPr>
        <p:spPr>
          <a:xfrm>
            <a:off x="2827956" y="1377886"/>
            <a:ext cx="3468630" cy="307777"/>
          </a:xfrm>
          <a:prstGeom prst="rect">
            <a:avLst/>
          </a:prstGeom>
        </p:spPr>
        <p:txBody>
          <a:bodyPr wrap="square">
            <a:spAutoFit/>
          </a:bodyPr>
          <a:lstStyle/>
          <a:p>
            <a:pPr>
              <a:lnSpc>
                <a:spcPct val="100000"/>
              </a:lnSpc>
              <a:spcBef>
                <a:spcPts val="1200"/>
              </a:spcBef>
            </a:pPr>
            <a:r>
              <a:rPr lang="ru-RU" i="1" dirty="0">
                <a:latin typeface="+mn-lt"/>
              </a:rPr>
              <a:t>Классическое стат. решение задачи</a:t>
            </a:r>
          </a:p>
        </p:txBody>
      </p:sp>
      <p:sp>
        <p:nvSpPr>
          <p:cNvPr id="37"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49382" y="166255"/>
            <a:ext cx="11104418" cy="569257"/>
          </a:xfrm>
        </p:spPr>
        <p:txBody>
          <a:bodyPr>
            <a:normAutofit fontScale="90000"/>
          </a:bodyPr>
          <a:lstStyle/>
          <a:p>
            <a:r>
              <a:rPr lang="ru-RU" dirty="0">
                <a:latin typeface="+mn-lt"/>
              </a:rPr>
              <a:t>Объяснимость</a:t>
            </a:r>
            <a:r>
              <a:rPr lang="en-US" dirty="0">
                <a:latin typeface="+mn-lt"/>
              </a:rPr>
              <a:t> </a:t>
            </a:r>
            <a:r>
              <a:rPr lang="ru-RU" dirty="0">
                <a:latin typeface="+mn-lt"/>
              </a:rPr>
              <a:t>и интерпретируемость ИИ</a:t>
            </a:r>
          </a:p>
        </p:txBody>
      </p:sp>
      <p:cxnSp>
        <p:nvCxnSpPr>
          <p:cNvPr id="42" name="Прямая соединительная линия 41"/>
          <p:cNvCxnSpPr/>
          <p:nvPr/>
        </p:nvCxnSpPr>
        <p:spPr>
          <a:xfrm>
            <a:off x="1250858" y="2415901"/>
            <a:ext cx="830013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3" name="Прямоугольник 42"/>
          <p:cNvSpPr/>
          <p:nvPr/>
        </p:nvSpPr>
        <p:spPr>
          <a:xfrm>
            <a:off x="2187789" y="2657701"/>
            <a:ext cx="6641562" cy="400110"/>
          </a:xfrm>
          <a:prstGeom prst="rect">
            <a:avLst/>
          </a:prstGeom>
        </p:spPr>
        <p:txBody>
          <a:bodyPr wrap="none">
            <a:spAutoFit/>
          </a:bodyPr>
          <a:lstStyle/>
          <a:p>
            <a:r>
              <a:rPr lang="ru-RU" sz="2000" dirty="0">
                <a:latin typeface="+mn-lt"/>
              </a:rPr>
              <a:t>Обобщенные линейные модели</a:t>
            </a:r>
            <a:r>
              <a:rPr lang="en-US" sz="2000" dirty="0">
                <a:latin typeface="+mn-lt"/>
              </a:rPr>
              <a:t> </a:t>
            </a:r>
            <a:r>
              <a:rPr lang="ru-RU" sz="2000" dirty="0">
                <a:latin typeface="+mn-lt"/>
              </a:rPr>
              <a:t>(и сводящиеся к ним)</a:t>
            </a:r>
          </a:p>
        </p:txBody>
      </p:sp>
      <p:sp>
        <p:nvSpPr>
          <p:cNvPr id="44" name="Прямоугольник 43"/>
          <p:cNvSpPr/>
          <p:nvPr/>
        </p:nvSpPr>
        <p:spPr>
          <a:xfrm>
            <a:off x="2962608" y="3116144"/>
            <a:ext cx="1752403" cy="400110"/>
          </a:xfrm>
          <a:prstGeom prst="rect">
            <a:avLst/>
          </a:prstGeom>
        </p:spPr>
        <p:txBody>
          <a:bodyPr wrap="none">
            <a:spAutoFit/>
          </a:bodyPr>
          <a:lstStyle/>
          <a:p>
            <a:r>
              <a:rPr lang="en-US" sz="2000" dirty="0">
                <a:latin typeface="+mn-lt"/>
              </a:rPr>
              <a:t>Decision tree</a:t>
            </a:r>
            <a:r>
              <a:rPr lang="ru-RU" sz="2000" dirty="0">
                <a:latin typeface="+mn-lt"/>
              </a:rPr>
              <a:t> </a:t>
            </a:r>
          </a:p>
        </p:txBody>
      </p:sp>
      <p:sp>
        <p:nvSpPr>
          <p:cNvPr id="45" name="Прямоугольник 44"/>
          <p:cNvSpPr/>
          <p:nvPr/>
        </p:nvSpPr>
        <p:spPr>
          <a:xfrm>
            <a:off x="3838809" y="3588900"/>
            <a:ext cx="3757760" cy="400110"/>
          </a:xfrm>
          <a:prstGeom prst="rect">
            <a:avLst/>
          </a:prstGeom>
        </p:spPr>
        <p:txBody>
          <a:bodyPr wrap="none">
            <a:spAutoFit/>
          </a:bodyPr>
          <a:lstStyle/>
          <a:p>
            <a:r>
              <a:rPr lang="en-US" sz="2000" dirty="0">
                <a:latin typeface="+mn-lt"/>
              </a:rPr>
              <a:t>Tree ensembles (RF, XGB, …) </a:t>
            </a:r>
            <a:endParaRPr lang="ru-RU" sz="2000" dirty="0">
              <a:latin typeface="+mn-lt"/>
            </a:endParaRPr>
          </a:p>
        </p:txBody>
      </p:sp>
      <p:sp>
        <p:nvSpPr>
          <p:cNvPr id="50" name="5-конечная звезда 49"/>
          <p:cNvSpPr/>
          <p:nvPr/>
        </p:nvSpPr>
        <p:spPr>
          <a:xfrm>
            <a:off x="1817168" y="3389447"/>
            <a:ext cx="370209" cy="332984"/>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5-конечная звезда 50"/>
          <p:cNvSpPr/>
          <p:nvPr/>
        </p:nvSpPr>
        <p:spPr>
          <a:xfrm>
            <a:off x="3263529" y="3615514"/>
            <a:ext cx="378435" cy="361317"/>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5-конечная звезда 51"/>
          <p:cNvSpPr/>
          <p:nvPr/>
        </p:nvSpPr>
        <p:spPr>
          <a:xfrm>
            <a:off x="2547059" y="3157222"/>
            <a:ext cx="370209" cy="332984"/>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Прямоугольник 52"/>
          <p:cNvSpPr/>
          <p:nvPr/>
        </p:nvSpPr>
        <p:spPr>
          <a:xfrm>
            <a:off x="1083692" y="3768525"/>
            <a:ext cx="1709233" cy="707886"/>
          </a:xfrm>
          <a:prstGeom prst="rect">
            <a:avLst/>
          </a:prstGeom>
        </p:spPr>
        <p:txBody>
          <a:bodyPr wrap="square">
            <a:spAutoFit/>
          </a:bodyPr>
          <a:lstStyle/>
          <a:p>
            <a:pPr algn="ctr"/>
            <a:r>
              <a:rPr lang="ru-RU" sz="2000" dirty="0">
                <a:latin typeface="+mn-lt"/>
              </a:rPr>
              <a:t>Нелинейные модели</a:t>
            </a:r>
          </a:p>
        </p:txBody>
      </p:sp>
      <p:sp>
        <p:nvSpPr>
          <p:cNvPr id="54" name="TextBox 53"/>
          <p:cNvSpPr txBox="1"/>
          <p:nvPr/>
        </p:nvSpPr>
        <p:spPr>
          <a:xfrm>
            <a:off x="3073198" y="6190328"/>
            <a:ext cx="8704627" cy="461665"/>
          </a:xfrm>
          <a:prstGeom prst="rect">
            <a:avLst/>
          </a:prstGeom>
          <a:noFill/>
        </p:spPr>
        <p:txBody>
          <a:bodyPr wrap="none" rtlCol="0">
            <a:spAutoFit/>
          </a:bodyPr>
          <a:lstStyle/>
          <a:p>
            <a:r>
              <a:rPr lang="ru-RU" sz="2400" dirty="0">
                <a:latin typeface="+mn-lt"/>
              </a:rPr>
              <a:t>Сложность модели/</a:t>
            </a:r>
            <a:r>
              <a:rPr lang="ru-RU" sz="2400" dirty="0" err="1">
                <a:latin typeface="+mn-lt"/>
              </a:rPr>
              <a:t>асбстрактность</a:t>
            </a:r>
            <a:r>
              <a:rPr lang="ru-RU" sz="2400" dirty="0">
                <a:latin typeface="+mn-lt"/>
              </a:rPr>
              <a:t> задачи, Объем данных </a:t>
            </a:r>
          </a:p>
        </p:txBody>
      </p:sp>
      <p:cxnSp>
        <p:nvCxnSpPr>
          <p:cNvPr id="55" name="Прямая соединительная линия 54"/>
          <p:cNvCxnSpPr/>
          <p:nvPr/>
        </p:nvCxnSpPr>
        <p:spPr>
          <a:xfrm>
            <a:off x="3000689" y="4067751"/>
            <a:ext cx="799229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6340980" y="950420"/>
            <a:ext cx="837488" cy="2825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7357929" y="936595"/>
            <a:ext cx="4386137" cy="369332"/>
          </a:xfrm>
          <a:prstGeom prst="rect">
            <a:avLst/>
          </a:prstGeom>
          <a:noFill/>
        </p:spPr>
        <p:txBody>
          <a:bodyPr wrap="none" rtlCol="0">
            <a:spAutoFit/>
          </a:bodyPr>
          <a:lstStyle/>
          <a:p>
            <a:r>
              <a:rPr lang="ru-RU" sz="1800" dirty="0">
                <a:latin typeface="+mn-lt"/>
              </a:rPr>
              <a:t>Полностью интерпретируемые модели</a:t>
            </a:r>
          </a:p>
        </p:txBody>
      </p:sp>
      <p:sp>
        <p:nvSpPr>
          <p:cNvPr id="58" name="Прямоугольник 57"/>
          <p:cNvSpPr/>
          <p:nvPr/>
        </p:nvSpPr>
        <p:spPr>
          <a:xfrm>
            <a:off x="6340980" y="1351724"/>
            <a:ext cx="837488" cy="28250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TextBox 58"/>
          <p:cNvSpPr txBox="1"/>
          <p:nvPr/>
        </p:nvSpPr>
        <p:spPr>
          <a:xfrm>
            <a:off x="7357928" y="1311790"/>
            <a:ext cx="4193777" cy="369332"/>
          </a:xfrm>
          <a:prstGeom prst="rect">
            <a:avLst/>
          </a:prstGeom>
          <a:noFill/>
        </p:spPr>
        <p:txBody>
          <a:bodyPr wrap="none" rtlCol="0">
            <a:spAutoFit/>
          </a:bodyPr>
          <a:lstStyle/>
          <a:p>
            <a:r>
              <a:rPr lang="ru-RU" sz="1800" dirty="0">
                <a:latin typeface="+mn-lt"/>
              </a:rPr>
              <a:t>Частично интерпретируемые модели</a:t>
            </a:r>
          </a:p>
        </p:txBody>
      </p:sp>
      <p:sp>
        <p:nvSpPr>
          <p:cNvPr id="60" name="Прямоугольник 59"/>
          <p:cNvSpPr/>
          <p:nvPr/>
        </p:nvSpPr>
        <p:spPr>
          <a:xfrm>
            <a:off x="6361869" y="1846713"/>
            <a:ext cx="837488" cy="282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TextBox 60"/>
          <p:cNvSpPr txBox="1"/>
          <p:nvPr/>
        </p:nvSpPr>
        <p:spPr>
          <a:xfrm>
            <a:off x="7357928" y="1692834"/>
            <a:ext cx="2467342" cy="369332"/>
          </a:xfrm>
          <a:prstGeom prst="rect">
            <a:avLst/>
          </a:prstGeom>
          <a:noFill/>
        </p:spPr>
        <p:txBody>
          <a:bodyPr wrap="none" rtlCol="0">
            <a:spAutoFit/>
          </a:bodyPr>
          <a:lstStyle/>
          <a:p>
            <a:r>
              <a:rPr lang="ru-RU" sz="1800" dirty="0">
                <a:latin typeface="+mn-lt"/>
              </a:rPr>
              <a:t>Объяснимые модели</a:t>
            </a:r>
          </a:p>
        </p:txBody>
      </p:sp>
      <p:sp>
        <p:nvSpPr>
          <p:cNvPr id="38" name="Прямоугольник 37"/>
          <p:cNvSpPr/>
          <p:nvPr/>
        </p:nvSpPr>
        <p:spPr>
          <a:xfrm>
            <a:off x="1636563" y="1852209"/>
            <a:ext cx="4054935" cy="369332"/>
          </a:xfrm>
          <a:prstGeom prst="rect">
            <a:avLst/>
          </a:prstGeom>
        </p:spPr>
        <p:txBody>
          <a:bodyPr wrap="square">
            <a:spAutoFit/>
          </a:bodyPr>
          <a:lstStyle/>
          <a:p>
            <a:r>
              <a:rPr lang="ru-RU" sz="1800" i="1" dirty="0">
                <a:latin typeface="+mn-lt"/>
              </a:rPr>
              <a:t>непараметрические</a:t>
            </a:r>
          </a:p>
        </p:txBody>
      </p:sp>
      <p:sp>
        <p:nvSpPr>
          <p:cNvPr id="46" name="Прямоугольник 45"/>
          <p:cNvSpPr/>
          <p:nvPr/>
        </p:nvSpPr>
        <p:spPr>
          <a:xfrm>
            <a:off x="1992614" y="2053324"/>
            <a:ext cx="2161169" cy="369332"/>
          </a:xfrm>
          <a:prstGeom prst="rect">
            <a:avLst/>
          </a:prstGeom>
        </p:spPr>
        <p:txBody>
          <a:bodyPr wrap="none">
            <a:spAutoFit/>
          </a:bodyPr>
          <a:lstStyle/>
          <a:p>
            <a:r>
              <a:rPr lang="ru-RU" sz="1800" i="1" dirty="0">
                <a:latin typeface="+mn-lt"/>
              </a:rPr>
              <a:t>параметрические</a:t>
            </a:r>
          </a:p>
        </p:txBody>
      </p:sp>
      <p:sp>
        <p:nvSpPr>
          <p:cNvPr id="47" name="Прямоугольник 46"/>
          <p:cNvSpPr/>
          <p:nvPr/>
        </p:nvSpPr>
        <p:spPr>
          <a:xfrm>
            <a:off x="7757307" y="3670896"/>
            <a:ext cx="3395018" cy="338554"/>
          </a:xfrm>
          <a:prstGeom prst="rect">
            <a:avLst/>
          </a:prstGeom>
        </p:spPr>
        <p:txBody>
          <a:bodyPr wrap="square">
            <a:spAutoFit/>
          </a:bodyPr>
          <a:lstStyle/>
          <a:p>
            <a:pPr algn="ctr"/>
            <a:r>
              <a:rPr lang="ru-RU" sz="1600" i="1" dirty="0">
                <a:latin typeface="+mn-lt"/>
              </a:rPr>
              <a:t>Ручное выделение признаков</a:t>
            </a:r>
          </a:p>
        </p:txBody>
      </p:sp>
      <p:sp>
        <p:nvSpPr>
          <p:cNvPr id="48" name="Прямоугольник 47"/>
          <p:cNvSpPr/>
          <p:nvPr/>
        </p:nvSpPr>
        <p:spPr>
          <a:xfrm>
            <a:off x="7854071" y="4022978"/>
            <a:ext cx="4173868" cy="338554"/>
          </a:xfrm>
          <a:prstGeom prst="rect">
            <a:avLst/>
          </a:prstGeom>
        </p:spPr>
        <p:txBody>
          <a:bodyPr wrap="square">
            <a:spAutoFit/>
          </a:bodyPr>
          <a:lstStyle/>
          <a:p>
            <a:pPr algn="ctr"/>
            <a:r>
              <a:rPr lang="ru-RU" sz="1600" i="1" dirty="0">
                <a:latin typeface="+mn-lt"/>
              </a:rPr>
              <a:t>Автоматическое выделение признаков</a:t>
            </a:r>
          </a:p>
        </p:txBody>
      </p:sp>
      <p:sp>
        <p:nvSpPr>
          <p:cNvPr id="56" name="5-конечная звезда 55"/>
          <p:cNvSpPr/>
          <p:nvPr/>
        </p:nvSpPr>
        <p:spPr>
          <a:xfrm>
            <a:off x="1522366" y="1945901"/>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5-конечная звезда 56"/>
          <p:cNvSpPr/>
          <p:nvPr/>
        </p:nvSpPr>
        <p:spPr>
          <a:xfrm>
            <a:off x="1801811" y="2141827"/>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 name="Прямая со стрелкой 2">
            <a:extLst>
              <a:ext uri="{FF2B5EF4-FFF2-40B4-BE49-F238E27FC236}">
                <a16:creationId xmlns:a16="http://schemas.microsoft.com/office/drawing/2014/main" id="{A139F94C-3835-17B6-1197-C522F2CA8169}"/>
              </a:ext>
            </a:extLst>
          </p:cNvPr>
          <p:cNvCxnSpPr/>
          <p:nvPr/>
        </p:nvCxnSpPr>
        <p:spPr>
          <a:xfrm flipV="1">
            <a:off x="7931487" y="3635822"/>
            <a:ext cx="0" cy="3531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Прямая со стрелкой 3">
            <a:extLst>
              <a:ext uri="{FF2B5EF4-FFF2-40B4-BE49-F238E27FC236}">
                <a16:creationId xmlns:a16="http://schemas.microsoft.com/office/drawing/2014/main" id="{39770788-B2B0-B170-05A5-800AE4500EE4}"/>
              </a:ext>
            </a:extLst>
          </p:cNvPr>
          <p:cNvCxnSpPr>
            <a:cxnSpLocks/>
          </p:cNvCxnSpPr>
          <p:nvPr/>
        </p:nvCxnSpPr>
        <p:spPr>
          <a:xfrm>
            <a:off x="7931487" y="4103435"/>
            <a:ext cx="0" cy="25809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terpretable Machine Learning | LIME In Machine Learning">
            <a:extLst>
              <a:ext uri="{FF2B5EF4-FFF2-40B4-BE49-F238E27FC236}">
                <a16:creationId xmlns:a16="http://schemas.microsoft.com/office/drawing/2014/main" id="{CCAA75ED-2A96-4F4A-938C-333649CE1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199" y="2080497"/>
            <a:ext cx="2972490" cy="156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497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Глобальная объяснимость</a:t>
            </a:r>
          </a:p>
        </p:txBody>
      </p:sp>
      <p:pic>
        <p:nvPicPr>
          <p:cNvPr id="1028" name="Picture 4" descr="Permutation Importance and Explainable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643" y="849780"/>
            <a:ext cx="4043063" cy="2388724"/>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8534428" y="522806"/>
            <a:ext cx="2967479" cy="369332"/>
          </a:xfrm>
          <a:prstGeom prst="rect">
            <a:avLst/>
          </a:prstGeom>
        </p:spPr>
        <p:txBody>
          <a:bodyPr wrap="none">
            <a:spAutoFit/>
          </a:bodyPr>
          <a:lstStyle/>
          <a:p>
            <a:r>
              <a:rPr lang="en-US" sz="1800" b="1" dirty="0">
                <a:solidFill>
                  <a:srgbClr val="13171D"/>
                </a:solidFill>
                <a:latin typeface="+mn-lt"/>
              </a:rPr>
              <a:t> Permutation Importance </a:t>
            </a:r>
          </a:p>
        </p:txBody>
      </p:sp>
      <p:sp>
        <p:nvSpPr>
          <p:cNvPr id="10" name="Текст 9"/>
          <p:cNvSpPr>
            <a:spLocks noGrp="1"/>
          </p:cNvSpPr>
          <p:nvPr>
            <p:ph type="body" idx="1"/>
          </p:nvPr>
        </p:nvSpPr>
        <p:spPr>
          <a:xfrm>
            <a:off x="307975" y="522806"/>
            <a:ext cx="6440190" cy="1096292"/>
          </a:xfrm>
        </p:spPr>
        <p:txBody>
          <a:bodyPr/>
          <a:lstStyle/>
          <a:p>
            <a:r>
              <a:rPr lang="ru-RU" dirty="0">
                <a:latin typeface="+mn-lt"/>
              </a:rPr>
              <a:t>Важность признаков как таковых для принятия решения моделью.</a:t>
            </a:r>
          </a:p>
          <a:p>
            <a:pPr lvl="1"/>
            <a:endParaRPr lang="ru-RU" dirty="0">
              <a:latin typeface="+mn-lt"/>
            </a:endParaRPr>
          </a:p>
        </p:txBody>
      </p:sp>
      <p:sp>
        <p:nvSpPr>
          <p:cNvPr id="12" name="Прямоугольник 11"/>
          <p:cNvSpPr/>
          <p:nvPr/>
        </p:nvSpPr>
        <p:spPr>
          <a:xfrm>
            <a:off x="410910" y="6360631"/>
            <a:ext cx="6144631" cy="307777"/>
          </a:xfrm>
          <a:prstGeom prst="rect">
            <a:avLst/>
          </a:prstGeom>
        </p:spPr>
        <p:txBody>
          <a:bodyPr wrap="none">
            <a:spAutoFit/>
          </a:bodyPr>
          <a:lstStyle/>
          <a:p>
            <a:r>
              <a:rPr lang="ru-RU" dirty="0">
                <a:latin typeface="+mn-lt"/>
              </a:rPr>
              <a:t>https://selfexplainml.github.io/PiML-Toolbox/_build/html/guides/models.html</a:t>
            </a:r>
          </a:p>
        </p:txBody>
      </p:sp>
      <p:pic>
        <p:nvPicPr>
          <p:cNvPr id="1026" name="Picture 2" descr="Different approaches to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195" y="3811234"/>
            <a:ext cx="5086629" cy="299759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eature importances of the logistic regression model. The 20 most...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5" name="AutoShape 8" descr="Feature importances of the logistic regression model. The 20 most... |  Download Scientific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pic>
        <p:nvPicPr>
          <p:cNvPr id="6" name="Рисунок 5"/>
          <p:cNvPicPr>
            <a:picLocks noChangeAspect="1"/>
          </p:cNvPicPr>
          <p:nvPr/>
        </p:nvPicPr>
        <p:blipFill rotWithShape="1">
          <a:blip r:embed="rId4"/>
          <a:srcRect t="10883"/>
          <a:stretch/>
        </p:blipFill>
        <p:spPr>
          <a:xfrm>
            <a:off x="2836273" y="3902614"/>
            <a:ext cx="3990265" cy="2547776"/>
          </a:xfrm>
          <a:prstGeom prst="rect">
            <a:avLst/>
          </a:prstGeom>
        </p:spPr>
      </p:pic>
      <p:pic>
        <p:nvPicPr>
          <p:cNvPr id="1036" name="Picture 12" descr="Deep Dive into Softmax Regression | by Dr. Roi Yehoshua | Towards Data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0" y="4162972"/>
            <a:ext cx="2914650" cy="15716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at is a Decision Tree? - viso.ai"/>
          <p:cNvPicPr>
            <a:picLocks noChangeAspect="1" noChangeArrowheads="1"/>
          </p:cNvPicPr>
          <p:nvPr/>
        </p:nvPicPr>
        <p:blipFill rotWithShape="1">
          <a:blip r:embed="rId6">
            <a:extLst>
              <a:ext uri="{28A0092B-C50C-407E-A947-70E740481C1C}">
                <a14:useLocalDpi xmlns:a14="http://schemas.microsoft.com/office/drawing/2010/main" val="0"/>
              </a:ext>
            </a:extLst>
          </a:blip>
          <a:srcRect l="9465" r="10399"/>
          <a:stretch/>
        </p:blipFill>
        <p:spPr bwMode="auto">
          <a:xfrm>
            <a:off x="173860" y="1658938"/>
            <a:ext cx="2740790" cy="1923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chine learning - Decision tree vs logistic regression feature importances  - Data Science Stack Exchange"/>
          <p:cNvPicPr>
            <a:picLocks noChangeAspect="1" noChangeArrowheads="1"/>
          </p:cNvPicPr>
          <p:nvPr/>
        </p:nvPicPr>
        <p:blipFill rotWithShape="1">
          <a:blip r:embed="rId7">
            <a:extLst>
              <a:ext uri="{28A0092B-C50C-407E-A947-70E740481C1C}">
                <a14:useLocalDpi xmlns:a14="http://schemas.microsoft.com/office/drawing/2010/main" val="0"/>
              </a:ext>
            </a:extLst>
          </a:blip>
          <a:srcRect l="8144"/>
          <a:stretch/>
        </p:blipFill>
        <p:spPr bwMode="auto">
          <a:xfrm>
            <a:off x="2946646" y="1458914"/>
            <a:ext cx="3804979" cy="23012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единительная линия 6"/>
          <p:cNvCxnSpPr/>
          <p:nvPr/>
        </p:nvCxnSpPr>
        <p:spPr>
          <a:xfrm>
            <a:off x="6826538" y="886286"/>
            <a:ext cx="0" cy="571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173860" y="3743944"/>
            <a:ext cx="11670665" cy="79551"/>
          </a:xfrm>
          <a:prstGeom prst="line">
            <a:avLst/>
          </a:prstGeom>
        </p:spPr>
        <p:style>
          <a:lnRef idx="1">
            <a:schemeClr val="accent1"/>
          </a:lnRef>
          <a:fillRef idx="0">
            <a:schemeClr val="accent1"/>
          </a:fillRef>
          <a:effectRef idx="0">
            <a:schemeClr val="accent1"/>
          </a:effectRef>
          <a:fontRef idx="minor">
            <a:schemeClr val="tx1"/>
          </a:fontRef>
        </p:style>
      </p:cxnSp>
      <p:sp>
        <p:nvSpPr>
          <p:cNvPr id="4" name="Прямоугольник 3">
            <a:extLst>
              <a:ext uri="{FF2B5EF4-FFF2-40B4-BE49-F238E27FC236}">
                <a16:creationId xmlns:a16="http://schemas.microsoft.com/office/drawing/2014/main" id="{91004965-F6C8-7F3B-0698-56F4732B95E8}"/>
              </a:ext>
            </a:extLst>
          </p:cNvPr>
          <p:cNvSpPr/>
          <p:nvPr/>
        </p:nvSpPr>
        <p:spPr>
          <a:xfrm>
            <a:off x="8169926" y="3228182"/>
            <a:ext cx="2646878" cy="646331"/>
          </a:xfrm>
          <a:prstGeom prst="rect">
            <a:avLst/>
          </a:prstGeom>
        </p:spPr>
        <p:txBody>
          <a:bodyPr wrap="none">
            <a:spAutoFit/>
          </a:bodyPr>
          <a:lstStyle/>
          <a:p>
            <a:r>
              <a:rPr lang="en-US" sz="1800" b="1" dirty="0">
                <a:solidFill>
                  <a:srgbClr val="13171D"/>
                </a:solidFill>
                <a:latin typeface="+mn-lt"/>
              </a:rPr>
              <a:t> </a:t>
            </a:r>
            <a:r>
              <a:rPr lang="ru-RU" sz="1800" b="1" dirty="0" err="1">
                <a:solidFill>
                  <a:srgbClr val="13171D"/>
                </a:solidFill>
                <a:latin typeface="+mn-lt"/>
              </a:rPr>
              <a:t>le</a:t>
            </a:r>
            <a:r>
              <a:rPr lang="en-US" sz="1800" b="1" dirty="0" err="1">
                <a:solidFill>
                  <a:srgbClr val="13171D"/>
                </a:solidFill>
                <a:latin typeface="+mn-lt"/>
              </a:rPr>
              <a:t>ave</a:t>
            </a:r>
            <a:r>
              <a:rPr lang="en-US" sz="1800" b="1" dirty="0">
                <a:solidFill>
                  <a:srgbClr val="13171D"/>
                </a:solidFill>
                <a:latin typeface="+mn-lt"/>
              </a:rPr>
              <a:t>-one-column-out</a:t>
            </a:r>
          </a:p>
          <a:p>
            <a:r>
              <a:rPr lang="en-US" sz="1800" b="1" dirty="0">
                <a:solidFill>
                  <a:srgbClr val="13171D"/>
                </a:solidFill>
                <a:latin typeface="+mn-lt"/>
              </a:rPr>
              <a:t>Add column, … </a:t>
            </a:r>
          </a:p>
        </p:txBody>
      </p:sp>
      <p:sp>
        <p:nvSpPr>
          <p:cNvPr id="8" name="Прямоугольник 7">
            <a:extLst>
              <a:ext uri="{FF2B5EF4-FFF2-40B4-BE49-F238E27FC236}">
                <a16:creationId xmlns:a16="http://schemas.microsoft.com/office/drawing/2014/main" id="{C4B44704-73FE-E003-3B62-48923DB1AC62}"/>
              </a:ext>
            </a:extLst>
          </p:cNvPr>
          <p:cNvSpPr/>
          <p:nvPr/>
        </p:nvSpPr>
        <p:spPr>
          <a:xfrm>
            <a:off x="7524643" y="5287227"/>
            <a:ext cx="813043" cy="923330"/>
          </a:xfrm>
          <a:prstGeom prst="rect">
            <a:avLst/>
          </a:prstGeom>
        </p:spPr>
        <p:txBody>
          <a:bodyPr wrap="none">
            <a:spAutoFit/>
          </a:bodyPr>
          <a:lstStyle/>
          <a:p>
            <a:r>
              <a:rPr lang="en-US" sz="1800" b="1" dirty="0" err="1">
                <a:solidFill>
                  <a:srgbClr val="13171D"/>
                </a:solidFill>
                <a:latin typeface="+mn-lt"/>
              </a:rPr>
              <a:t>corr</a:t>
            </a:r>
            <a:endParaRPr lang="en-US" sz="1800" b="1" dirty="0">
              <a:solidFill>
                <a:srgbClr val="13171D"/>
              </a:solidFill>
              <a:latin typeface="+mn-lt"/>
            </a:endParaRPr>
          </a:p>
          <a:p>
            <a:r>
              <a:rPr lang="en-US" sz="1800" b="1" dirty="0">
                <a:solidFill>
                  <a:srgbClr val="13171D"/>
                </a:solidFill>
                <a:latin typeface="+mn-lt"/>
              </a:rPr>
              <a:t>PCA</a:t>
            </a:r>
          </a:p>
          <a:p>
            <a:r>
              <a:rPr lang="en-US" sz="1800" b="1" dirty="0">
                <a:solidFill>
                  <a:srgbClr val="13171D"/>
                </a:solidFill>
                <a:latin typeface="+mn-lt"/>
              </a:rPr>
              <a:t>t-SNE</a:t>
            </a:r>
          </a:p>
        </p:txBody>
      </p:sp>
      <p:sp>
        <p:nvSpPr>
          <p:cNvPr id="14" name="TextBox 13">
            <a:extLst>
              <a:ext uri="{FF2B5EF4-FFF2-40B4-BE49-F238E27FC236}">
                <a16:creationId xmlns:a16="http://schemas.microsoft.com/office/drawing/2014/main" id="{70A086CA-2768-F855-D777-6ADEC356A8E8}"/>
              </a:ext>
            </a:extLst>
          </p:cNvPr>
          <p:cNvSpPr txBox="1"/>
          <p:nvPr/>
        </p:nvSpPr>
        <p:spPr>
          <a:xfrm>
            <a:off x="11301329" y="5523534"/>
            <a:ext cx="532753" cy="307777"/>
          </a:xfrm>
          <a:prstGeom prst="rect">
            <a:avLst/>
          </a:prstGeom>
          <a:noFill/>
        </p:spPr>
        <p:txBody>
          <a:bodyPr wrap="square">
            <a:spAutoFit/>
          </a:bodyPr>
          <a:lstStyle/>
          <a:p>
            <a:r>
              <a:rPr lang="en-US" sz="1400" b="1" dirty="0" err="1">
                <a:solidFill>
                  <a:srgbClr val="13171D"/>
                </a:solidFill>
                <a:latin typeface="+mn-lt"/>
              </a:rPr>
              <a:t>corr</a:t>
            </a:r>
            <a:endParaRPr lang="en-US" sz="1400" b="1" dirty="0">
              <a:solidFill>
                <a:srgbClr val="13171D"/>
              </a:solidFill>
              <a:latin typeface="+mn-lt"/>
            </a:endParaRPr>
          </a:p>
        </p:txBody>
      </p:sp>
    </p:spTree>
    <p:extLst>
      <p:ext uri="{BB962C8B-B14F-4D97-AF65-F5344CB8AC3E}">
        <p14:creationId xmlns:p14="http://schemas.microsoft.com/office/powerpoint/2010/main" val="306904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Методы Локальной объяснимости</a:t>
            </a:r>
          </a:p>
        </p:txBody>
      </p:sp>
      <p:sp>
        <p:nvSpPr>
          <p:cNvPr id="3" name="Текст 2">
            <a:extLst>
              <a:ext uri="{FF2B5EF4-FFF2-40B4-BE49-F238E27FC236}">
                <a16:creationId xmlns:a16="http://schemas.microsoft.com/office/drawing/2014/main" id="{A235B04C-EC83-1408-8680-973B75D22C9A}"/>
              </a:ext>
            </a:extLst>
          </p:cNvPr>
          <p:cNvSpPr>
            <a:spLocks noGrp="1"/>
          </p:cNvSpPr>
          <p:nvPr>
            <p:ph type="body" idx="1"/>
          </p:nvPr>
        </p:nvSpPr>
        <p:spPr>
          <a:xfrm>
            <a:off x="161925" y="582632"/>
            <a:ext cx="11868150" cy="3148885"/>
          </a:xfrm>
        </p:spPr>
        <p:txBody>
          <a:bodyPr>
            <a:normAutofit fontScale="92500" lnSpcReduction="20000"/>
          </a:bodyPr>
          <a:lstStyle/>
          <a:p>
            <a:pPr marL="114300" indent="0">
              <a:buNone/>
            </a:pPr>
            <a:r>
              <a:rPr lang="ru-RU" sz="2000" dirty="0">
                <a:solidFill>
                  <a:schemeClr val="tx1"/>
                </a:solidFill>
                <a:latin typeface="+mn-lt"/>
              </a:rPr>
              <a:t>Методы дают понимание причин конкретного предсказания</a:t>
            </a:r>
          </a:p>
          <a:p>
            <a:pPr marL="114300" indent="0">
              <a:buNone/>
            </a:pPr>
            <a:r>
              <a:rPr lang="ru-RU" sz="2000" dirty="0">
                <a:solidFill>
                  <a:schemeClr val="tx1"/>
                </a:solidFill>
                <a:latin typeface="+mn-lt"/>
              </a:rPr>
              <a:t>Как правило такие методы модели-независимые:</a:t>
            </a:r>
          </a:p>
          <a:p>
            <a:r>
              <a:rPr lang="en" sz="1600" dirty="0">
                <a:solidFill>
                  <a:schemeClr val="tx1"/>
                </a:solidFill>
                <a:latin typeface="+mn-lt"/>
              </a:rPr>
              <a:t>Shap;</a:t>
            </a:r>
          </a:p>
          <a:p>
            <a:r>
              <a:rPr lang="en-US" sz="1600" dirty="0">
                <a:solidFill>
                  <a:schemeClr val="tx1"/>
                </a:solidFill>
                <a:latin typeface="+mn-lt"/>
              </a:rPr>
              <a:t>LIME</a:t>
            </a:r>
            <a:r>
              <a:rPr lang="ru-RU" sz="1600" dirty="0">
                <a:solidFill>
                  <a:schemeClr val="tx1"/>
                </a:solidFill>
                <a:latin typeface="+mn-lt"/>
              </a:rPr>
              <a:t>;</a:t>
            </a:r>
          </a:p>
          <a:p>
            <a:r>
              <a:rPr lang="en" sz="1600" dirty="0">
                <a:solidFill>
                  <a:schemeClr val="tx1"/>
                </a:solidFill>
                <a:latin typeface="+mn-lt"/>
              </a:rPr>
              <a:t>GradCAM</a:t>
            </a:r>
            <a:r>
              <a:rPr lang="ru-RU" sz="1600" dirty="0">
                <a:solidFill>
                  <a:schemeClr val="tx1"/>
                </a:solidFill>
                <a:latin typeface="+mn-lt"/>
              </a:rPr>
              <a:t> (для сверточных НС)</a:t>
            </a:r>
            <a:r>
              <a:rPr lang="en" sz="1600" dirty="0">
                <a:solidFill>
                  <a:schemeClr val="tx1"/>
                </a:solidFill>
                <a:latin typeface="+mn-lt"/>
              </a:rPr>
              <a:t>;</a:t>
            </a:r>
          </a:p>
          <a:p>
            <a:r>
              <a:rPr lang="en" sz="1600" dirty="0">
                <a:solidFill>
                  <a:schemeClr val="tx1"/>
                </a:solidFill>
                <a:latin typeface="+mn-lt"/>
              </a:rPr>
              <a:t>DeepLIFT</a:t>
            </a:r>
          </a:p>
          <a:p>
            <a:r>
              <a:rPr lang="en" sz="1600" dirty="0">
                <a:solidFill>
                  <a:schemeClr val="tx1"/>
                </a:solidFill>
                <a:latin typeface="+mn-lt"/>
              </a:rPr>
              <a:t>LRP</a:t>
            </a:r>
            <a:r>
              <a:rPr lang="ru-RU" sz="1600" dirty="0">
                <a:solidFill>
                  <a:schemeClr val="tx1"/>
                </a:solidFill>
                <a:latin typeface="+mn-lt"/>
              </a:rPr>
              <a:t> (для </a:t>
            </a:r>
            <a:r>
              <a:rPr lang="ru-RU" sz="1600" dirty="0" err="1">
                <a:solidFill>
                  <a:schemeClr val="tx1"/>
                </a:solidFill>
                <a:latin typeface="+mn-lt"/>
              </a:rPr>
              <a:t>полносвязных</a:t>
            </a:r>
            <a:r>
              <a:rPr lang="ru-RU" sz="1600" dirty="0">
                <a:solidFill>
                  <a:schemeClr val="tx1"/>
                </a:solidFill>
                <a:latin typeface="+mn-lt"/>
              </a:rPr>
              <a:t> НС)</a:t>
            </a:r>
            <a:endParaRPr lang="en" sz="1600" dirty="0">
              <a:solidFill>
                <a:schemeClr val="tx1"/>
              </a:solidFill>
              <a:latin typeface="+mn-lt"/>
            </a:endParaRPr>
          </a:p>
          <a:p>
            <a:r>
              <a:rPr lang="en" sz="1600" dirty="0">
                <a:solidFill>
                  <a:schemeClr val="tx1"/>
                </a:solidFill>
                <a:latin typeface="+mn-lt"/>
              </a:rPr>
              <a:t>Visualization (</a:t>
            </a:r>
            <a:r>
              <a:rPr lang="ru-RU" sz="1600" dirty="0">
                <a:solidFill>
                  <a:schemeClr val="tx1"/>
                </a:solidFill>
                <a:latin typeface="+mn-lt"/>
              </a:rPr>
              <a:t>Графики частичной зависимости (</a:t>
            </a:r>
            <a:r>
              <a:rPr lang="en-US" sz="1600" dirty="0">
                <a:solidFill>
                  <a:schemeClr val="tx1"/>
                </a:solidFill>
                <a:latin typeface="+mn-lt"/>
              </a:rPr>
              <a:t>PDP)</a:t>
            </a:r>
            <a:r>
              <a:rPr lang="en" sz="1600" dirty="0">
                <a:solidFill>
                  <a:schemeClr val="tx1"/>
                </a:solidFill>
                <a:latin typeface="+mn-lt"/>
              </a:rPr>
              <a:t>, ICE).</a:t>
            </a:r>
          </a:p>
          <a:p>
            <a:r>
              <a:rPr lang="ru-RU" sz="1600" dirty="0">
                <a:solidFill>
                  <a:schemeClr val="tx1"/>
                </a:solidFill>
                <a:latin typeface="+mn-lt"/>
              </a:rPr>
              <a:t>Некоторые из этих методов были реализованы в программных продуктах, </a:t>
            </a:r>
            <a:endParaRPr lang="en-US" sz="1600" dirty="0">
              <a:solidFill>
                <a:schemeClr val="tx1"/>
              </a:solidFill>
              <a:latin typeface="+mn-lt"/>
            </a:endParaRPr>
          </a:p>
          <a:p>
            <a:r>
              <a:rPr lang="en" sz="1600" dirty="0">
                <a:solidFill>
                  <a:schemeClr val="tx1"/>
                </a:solidFill>
                <a:latin typeface="+mn-lt"/>
              </a:rPr>
              <a:t>AIX360 </a:t>
            </a:r>
            <a:r>
              <a:rPr lang="ru-RU" sz="1600" dirty="0">
                <a:solidFill>
                  <a:schemeClr val="tx1"/>
                </a:solidFill>
                <a:latin typeface="+mn-lt"/>
              </a:rPr>
              <a:t>от </a:t>
            </a:r>
            <a:r>
              <a:rPr lang="en" sz="1600" dirty="0">
                <a:solidFill>
                  <a:schemeClr val="tx1"/>
                </a:solidFill>
                <a:latin typeface="+mn-lt"/>
              </a:rPr>
              <a:t>IBM, Google Cloud’s AI Explanations, Thales XAI, ELI5 </a:t>
            </a:r>
            <a:r>
              <a:rPr lang="ru-RU" sz="1600" dirty="0">
                <a:solidFill>
                  <a:schemeClr val="tx1"/>
                </a:solidFill>
                <a:latin typeface="+mn-lt"/>
              </a:rPr>
              <a:t>и ряд других.</a:t>
            </a:r>
          </a:p>
        </p:txBody>
      </p:sp>
      <p:sp>
        <p:nvSpPr>
          <p:cNvPr id="5" name="Прямоугольник 4"/>
          <p:cNvSpPr/>
          <p:nvPr/>
        </p:nvSpPr>
        <p:spPr>
          <a:xfrm>
            <a:off x="363481" y="6389787"/>
            <a:ext cx="3425938" cy="307777"/>
          </a:xfrm>
          <a:prstGeom prst="rect">
            <a:avLst/>
          </a:prstGeom>
        </p:spPr>
        <p:txBody>
          <a:bodyPr wrap="none">
            <a:spAutoFit/>
          </a:bodyPr>
          <a:lstStyle/>
          <a:p>
            <a:r>
              <a:rPr lang="ru-RU" dirty="0">
                <a:latin typeface="+mn-lt"/>
              </a:rPr>
              <a:t>https://rdc.grfc.ru/2020/12/explainable-ai/</a:t>
            </a:r>
          </a:p>
        </p:txBody>
      </p:sp>
      <p:sp>
        <p:nvSpPr>
          <p:cNvPr id="6" name="Прямоугольник 5"/>
          <p:cNvSpPr/>
          <p:nvPr/>
        </p:nvSpPr>
        <p:spPr>
          <a:xfrm>
            <a:off x="0" y="3908412"/>
            <a:ext cx="11962973" cy="2108269"/>
          </a:xfrm>
          <a:prstGeom prst="rect">
            <a:avLst/>
          </a:prstGeom>
        </p:spPr>
        <p:txBody>
          <a:bodyPr wrap="square">
            <a:spAutoFit/>
          </a:bodyPr>
          <a:lstStyle/>
          <a:p>
            <a:pPr marL="285750" indent="-285750" algn="just">
              <a:spcBef>
                <a:spcPts val="300"/>
              </a:spcBef>
              <a:buFont typeface="Arial" panose="020B0604020202020204" pitchFamily="34" charset="0"/>
              <a:buChar char="•"/>
            </a:pPr>
            <a:r>
              <a:rPr lang="ru-RU" sz="1800" b="1" dirty="0">
                <a:solidFill>
                  <a:schemeClr val="tx1"/>
                </a:solidFill>
                <a:latin typeface="+mn-lt"/>
              </a:rPr>
              <a:t>Нет идеального алгоритма оценки важности признаков</a:t>
            </a:r>
            <a:r>
              <a:rPr lang="ru-RU" sz="1800" dirty="0">
                <a:solidFill>
                  <a:schemeClr val="tx1"/>
                </a:solidFill>
                <a:latin typeface="+mn-lt"/>
              </a:rPr>
              <a:t> (для любого можно подобрать пример, когда он плохо работает),</a:t>
            </a:r>
          </a:p>
          <a:p>
            <a:pPr marL="285750" indent="-285750" algn="just">
              <a:spcBef>
                <a:spcPts val="300"/>
              </a:spcBef>
              <a:buFont typeface="Arial" panose="020B0604020202020204" pitchFamily="34" charset="0"/>
              <a:buChar char="•"/>
            </a:pPr>
            <a:r>
              <a:rPr lang="ru-RU" sz="1800" b="1" dirty="0" err="1">
                <a:solidFill>
                  <a:schemeClr val="tx1"/>
                </a:solidFill>
                <a:latin typeface="+mn-lt"/>
              </a:rPr>
              <a:t>Мультиколниарность</a:t>
            </a:r>
            <a:r>
              <a:rPr lang="ru-RU" sz="1800" dirty="0">
                <a:solidFill>
                  <a:schemeClr val="tx1"/>
                </a:solidFill>
                <a:latin typeface="+mn-lt"/>
              </a:rPr>
              <a:t> если много похожих (например, сильно коррелированных признаков), то важность может «делиться между ними», поэтому не рекомендуется отбрасывать все признаки по порогу важности,</a:t>
            </a:r>
          </a:p>
          <a:p>
            <a:pPr marL="285750" indent="-285750" algn="just">
              <a:spcBef>
                <a:spcPts val="300"/>
              </a:spcBef>
              <a:buFont typeface="Arial" panose="020B0604020202020204" pitchFamily="34" charset="0"/>
              <a:buChar char="•"/>
            </a:pPr>
            <a:r>
              <a:rPr lang="ru-RU" sz="1800" b="1" dirty="0">
                <a:solidFill>
                  <a:schemeClr val="tx1"/>
                </a:solidFill>
                <a:latin typeface="+mn-lt"/>
              </a:rPr>
              <a:t>Есть старая рекомендация (впрочем, без теоретического обоснования): </a:t>
            </a:r>
            <a:r>
              <a:rPr lang="ru-RU" sz="1800" dirty="0">
                <a:solidFill>
                  <a:schemeClr val="tx1"/>
                </a:solidFill>
                <a:latin typeface="+mn-lt"/>
              </a:rPr>
              <a:t>модель для решения задачи и оценка важности должны основываться на разных парадигмах (например, оценивать важность с помощью RF и потом настраивать его же на важных признаках не рекомендуется).</a:t>
            </a:r>
          </a:p>
        </p:txBody>
      </p:sp>
      <p:sp>
        <p:nvSpPr>
          <p:cNvPr id="7" name="Прямоугольник 6"/>
          <p:cNvSpPr/>
          <p:nvPr/>
        </p:nvSpPr>
        <p:spPr>
          <a:xfrm>
            <a:off x="4925226" y="6389787"/>
            <a:ext cx="7266774" cy="307777"/>
          </a:xfrm>
          <a:prstGeom prst="rect">
            <a:avLst/>
          </a:prstGeom>
        </p:spPr>
        <p:txBody>
          <a:bodyPr wrap="square">
            <a:spAutoFit/>
          </a:bodyPr>
          <a:lstStyle/>
          <a:p>
            <a:r>
              <a:rPr lang="ru-RU" dirty="0">
                <a:latin typeface="+mn-lt"/>
                <a:hlinkClick r:id="rId2"/>
              </a:rPr>
              <a:t>https://alexanderdyakonov.wordpress.com/2018/08/28</a:t>
            </a:r>
            <a:r>
              <a:rPr lang="en-US" dirty="0">
                <a:latin typeface="+mn-lt"/>
                <a:hlinkClick r:id="rId2"/>
              </a:rPr>
              <a:t>/</a:t>
            </a:r>
            <a:r>
              <a:rPr lang="ru-RU" dirty="0">
                <a:latin typeface="+mn-lt"/>
                <a:hlinkClick r:id="rId2"/>
              </a:rPr>
              <a:t>интерпретации-чёрных-ящиков/</a:t>
            </a:r>
            <a:r>
              <a:rPr lang="en-US" dirty="0">
                <a:latin typeface="+mn-lt"/>
              </a:rPr>
              <a:t>  </a:t>
            </a:r>
            <a:endParaRPr lang="ru-RU" dirty="0">
              <a:latin typeface="+mn-lt"/>
            </a:endParaRPr>
          </a:p>
        </p:txBody>
      </p:sp>
      <p:sp>
        <p:nvSpPr>
          <p:cNvPr id="8" name="TextBox 7">
            <a:extLst>
              <a:ext uri="{FF2B5EF4-FFF2-40B4-BE49-F238E27FC236}">
                <a16:creationId xmlns:a16="http://schemas.microsoft.com/office/drawing/2014/main" id="{66582EB9-23FA-11E6-2026-6B626B0A6A82}"/>
              </a:ext>
            </a:extLst>
          </p:cNvPr>
          <p:cNvSpPr txBox="1"/>
          <p:nvPr/>
        </p:nvSpPr>
        <p:spPr>
          <a:xfrm>
            <a:off x="5084181" y="6082009"/>
            <a:ext cx="6094070" cy="307777"/>
          </a:xfrm>
          <a:prstGeom prst="rect">
            <a:avLst/>
          </a:prstGeom>
          <a:noFill/>
        </p:spPr>
        <p:txBody>
          <a:bodyPr wrap="square">
            <a:spAutoFit/>
          </a:bodyPr>
          <a:lstStyle/>
          <a:p>
            <a:r>
              <a:rPr lang="ru-RU" dirty="0" err="1"/>
              <a:t>https</a:t>
            </a:r>
            <a:r>
              <a:rPr lang="ru-RU" dirty="0"/>
              <a:t>://</a:t>
            </a:r>
            <a:r>
              <a:rPr lang="ru-RU" dirty="0" err="1"/>
              <a:t>habr.com</a:t>
            </a:r>
            <a:r>
              <a:rPr lang="ru-RU" dirty="0"/>
              <a:t>/</a:t>
            </a:r>
            <a:r>
              <a:rPr lang="ru-RU" dirty="0" err="1"/>
              <a:t>ru</a:t>
            </a:r>
            <a:r>
              <a:rPr lang="ru-RU" dirty="0"/>
              <a:t>/</a:t>
            </a:r>
            <a:r>
              <a:rPr lang="ru-RU" dirty="0" err="1"/>
              <a:t>articles</a:t>
            </a:r>
            <a:r>
              <a:rPr lang="ru-RU" dirty="0"/>
              <a:t>/714354/</a:t>
            </a:r>
          </a:p>
        </p:txBody>
      </p:sp>
    </p:spTree>
    <p:extLst>
      <p:ext uri="{BB962C8B-B14F-4D97-AF65-F5344CB8AC3E}">
        <p14:creationId xmlns:p14="http://schemas.microsoft.com/office/powerpoint/2010/main" val="325825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8041" y="140856"/>
            <a:ext cx="10515600" cy="723901"/>
          </a:xfrm>
        </p:spPr>
        <p:txBody>
          <a:bodyPr>
            <a:normAutofit fontScale="90000"/>
          </a:bodyPr>
          <a:lstStyle/>
          <a:p>
            <a:pPr>
              <a:lnSpc>
                <a:spcPct val="100000"/>
              </a:lnSpc>
            </a:pPr>
            <a:r>
              <a:rPr lang="en-US" dirty="0">
                <a:latin typeface="+mn-lt"/>
              </a:rPr>
              <a:t>LIME</a:t>
            </a:r>
            <a:r>
              <a:rPr lang="ru-RU" dirty="0">
                <a:latin typeface="+mn-lt"/>
              </a:rPr>
              <a:t> и суррогатные модели</a:t>
            </a:r>
          </a:p>
        </p:txBody>
      </p:sp>
      <p:sp>
        <p:nvSpPr>
          <p:cNvPr id="3" name="Текст 2"/>
          <p:cNvSpPr>
            <a:spLocks noGrp="1"/>
          </p:cNvSpPr>
          <p:nvPr>
            <p:ph type="body" idx="1"/>
          </p:nvPr>
        </p:nvSpPr>
        <p:spPr>
          <a:xfrm>
            <a:off x="94004" y="751372"/>
            <a:ext cx="11477003" cy="3450869"/>
          </a:xfrm>
        </p:spPr>
        <p:txBody>
          <a:bodyPr>
            <a:normAutofit fontScale="70000" lnSpcReduction="20000"/>
          </a:bodyPr>
          <a:lstStyle/>
          <a:p>
            <a:pPr>
              <a:lnSpc>
                <a:spcPct val="120000"/>
              </a:lnSpc>
              <a:spcBef>
                <a:spcPts val="0"/>
              </a:spcBef>
            </a:pPr>
            <a:r>
              <a:rPr lang="ru-RU" dirty="0">
                <a:latin typeface="+mn-lt"/>
              </a:rPr>
              <a:t>Использовать интерпретируемую суррогатную модель, обученную на выводе черного ящика при различных входных данных. Так как суррогатная модель будет повторять поведение черного ящика, то на её основе можно интерпретировать данный черный ящик.</a:t>
            </a:r>
          </a:p>
          <a:p>
            <a:pPr>
              <a:lnSpc>
                <a:spcPct val="120000"/>
              </a:lnSpc>
              <a:spcBef>
                <a:spcPts val="0"/>
              </a:spcBef>
            </a:pPr>
            <a:r>
              <a:rPr lang="ru-RU" dirty="0">
                <a:latin typeface="+mn-lt"/>
              </a:rPr>
              <a:t>Есть два типа суррогатных моделей: глобальная (</a:t>
            </a:r>
            <a:r>
              <a:rPr lang="ru-RU" dirty="0" err="1">
                <a:latin typeface="+mn-lt"/>
              </a:rPr>
              <a:t>оч.сложно</a:t>
            </a:r>
            <a:r>
              <a:rPr lang="ru-RU" dirty="0">
                <a:latin typeface="+mn-lt"/>
              </a:rPr>
              <a:t>) и локальная.</a:t>
            </a:r>
          </a:p>
          <a:p>
            <a:pPr>
              <a:lnSpc>
                <a:spcPct val="120000"/>
              </a:lnSpc>
              <a:spcBef>
                <a:spcPts val="0"/>
              </a:spcBef>
            </a:pPr>
            <a:r>
              <a:rPr lang="ru-RU" dirty="0">
                <a:latin typeface="+mn-lt"/>
              </a:rPr>
              <a:t>Локальная суррогатная модель обучена на выводе в какой-то окрестности определенной точки. Такая модель зачастую плохо интерпретирует всю выборку, но хорошо справляется с этой задачей в данной окрестности.</a:t>
            </a:r>
          </a:p>
          <a:p>
            <a:pPr>
              <a:lnSpc>
                <a:spcPct val="120000"/>
              </a:lnSpc>
              <a:spcBef>
                <a:spcPts val="0"/>
              </a:spcBef>
            </a:pPr>
            <a:r>
              <a:rPr lang="ru-RU" b="1" dirty="0">
                <a:latin typeface="+mn-lt"/>
              </a:rPr>
              <a:t>LIME</a:t>
            </a:r>
            <a:r>
              <a:rPr lang="ru-RU" dirty="0">
                <a:latin typeface="+mn-lt"/>
              </a:rPr>
              <a:t> (англ. </a:t>
            </a:r>
            <a:r>
              <a:rPr lang="ru-RU" dirty="0" err="1">
                <a:latin typeface="+mn-lt"/>
              </a:rPr>
              <a:t>Local</a:t>
            </a:r>
            <a:r>
              <a:rPr lang="ru-RU" dirty="0">
                <a:latin typeface="+mn-lt"/>
              </a:rPr>
              <a:t> </a:t>
            </a:r>
            <a:r>
              <a:rPr lang="ru-RU" dirty="0" err="1">
                <a:latin typeface="+mn-lt"/>
              </a:rPr>
              <a:t>Interpretable</a:t>
            </a:r>
            <a:r>
              <a:rPr lang="ru-RU" dirty="0">
                <a:latin typeface="+mn-lt"/>
              </a:rPr>
              <a:t> </a:t>
            </a:r>
            <a:r>
              <a:rPr lang="ru-RU" dirty="0" err="1">
                <a:latin typeface="+mn-lt"/>
              </a:rPr>
              <a:t>Model-agnostic</a:t>
            </a:r>
            <a:r>
              <a:rPr lang="ru-RU" dirty="0">
                <a:latin typeface="+mn-lt"/>
              </a:rPr>
              <a:t> </a:t>
            </a:r>
            <a:r>
              <a:rPr lang="ru-RU" dirty="0" err="1">
                <a:latin typeface="+mn-lt"/>
              </a:rPr>
              <a:t>Explanations</a:t>
            </a:r>
            <a:r>
              <a:rPr lang="ru-RU" dirty="0">
                <a:latin typeface="+mn-lt"/>
              </a:rPr>
              <a:t>) </a:t>
            </a:r>
            <a:r>
              <a:rPr lang="ru-RU" baseline="30000" dirty="0">
                <a:latin typeface="+mn-lt"/>
                <a:hlinkClick r:id="rId2"/>
              </a:rPr>
              <a:t>[6]</a:t>
            </a:r>
            <a:r>
              <a:rPr lang="ru-RU" dirty="0">
                <a:latin typeface="+mn-lt"/>
              </a:rPr>
              <a:t> — это библиотека </a:t>
            </a:r>
            <a:r>
              <a:rPr lang="ru-RU" baseline="30000" dirty="0">
                <a:latin typeface="+mn-lt"/>
                <a:hlinkClick r:id="rId3"/>
              </a:rPr>
              <a:t>[7]</a:t>
            </a:r>
            <a:r>
              <a:rPr lang="ru-RU" dirty="0">
                <a:latin typeface="+mn-lt"/>
              </a:rPr>
              <a:t>, которая строит локальную суррогатную модель.</a:t>
            </a:r>
          </a:p>
          <a:p>
            <a:pPr>
              <a:lnSpc>
                <a:spcPct val="120000"/>
              </a:lnSpc>
              <a:spcBef>
                <a:spcPts val="0"/>
              </a:spcBef>
            </a:pPr>
            <a:r>
              <a:rPr lang="en-US" dirty="0">
                <a:latin typeface="+mn-lt"/>
              </a:rPr>
              <a:t>Lime </a:t>
            </a:r>
            <a:r>
              <a:rPr lang="ru-RU" dirty="0">
                <a:latin typeface="+mn-lt"/>
              </a:rPr>
              <a:t>Объясняет отдельные прогнозы нейронной сети, аппроксимируя ее локально с помощью интерпретируемых моделей, таких как линейные модели и мелкие деревья.</a:t>
            </a:r>
          </a:p>
        </p:txBody>
      </p:sp>
      <p:sp>
        <p:nvSpPr>
          <p:cNvPr id="5" name="Прямоугольник 4"/>
          <p:cNvSpPr/>
          <p:nvPr/>
        </p:nvSpPr>
        <p:spPr>
          <a:xfrm>
            <a:off x="201716" y="6550223"/>
            <a:ext cx="3425938" cy="307777"/>
          </a:xfrm>
          <a:prstGeom prst="rect">
            <a:avLst/>
          </a:prstGeom>
        </p:spPr>
        <p:txBody>
          <a:bodyPr wrap="none">
            <a:spAutoFit/>
          </a:bodyPr>
          <a:lstStyle/>
          <a:p>
            <a:r>
              <a:rPr lang="ru-RU" dirty="0">
                <a:latin typeface="+mn-lt"/>
              </a:rPr>
              <a:t>https://rdc.grfc.ru/2020/12/explainable-ai/</a:t>
            </a:r>
          </a:p>
        </p:txBody>
      </p:sp>
      <p:sp>
        <p:nvSpPr>
          <p:cNvPr id="7" name="Прямоугольник 6"/>
          <p:cNvSpPr/>
          <p:nvPr/>
        </p:nvSpPr>
        <p:spPr>
          <a:xfrm>
            <a:off x="5863555" y="6519328"/>
            <a:ext cx="6096000" cy="307777"/>
          </a:xfrm>
          <a:prstGeom prst="rect">
            <a:avLst/>
          </a:prstGeom>
        </p:spPr>
        <p:txBody>
          <a:bodyPr>
            <a:spAutoFit/>
          </a:bodyPr>
          <a:lstStyle/>
          <a:p>
            <a:r>
              <a:rPr lang="ru-RU" dirty="0">
                <a:latin typeface="+mn-lt"/>
              </a:rPr>
              <a:t>https://neerc.ifmo.ru/wiki/index.php?title= </a:t>
            </a:r>
            <a:r>
              <a:rPr lang="ru-RU" dirty="0" err="1">
                <a:latin typeface="+mn-lt"/>
              </a:rPr>
              <a:t>Интерпретируемые_модели</a:t>
            </a:r>
            <a:r>
              <a:rPr lang="en-US" dirty="0">
                <a:latin typeface="+mn-lt"/>
              </a:rPr>
              <a:t> </a:t>
            </a:r>
            <a:endParaRPr lang="ru-RU" dirty="0">
              <a:latin typeface="+mn-lt"/>
            </a:endParaRPr>
          </a:p>
        </p:txBody>
      </p:sp>
      <p:pic>
        <p:nvPicPr>
          <p:cNvPr id="2052" name="Picture 4" descr="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41" y="4233035"/>
            <a:ext cx="66675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l Interpretable Model-Agnostic Explanations"/>
          <p:cNvPicPr>
            <a:picLocks noChangeAspect="1" noChangeArrowheads="1"/>
          </p:cNvPicPr>
          <p:nvPr/>
        </p:nvPicPr>
        <p:blipFill rotWithShape="1">
          <a:blip r:embed="rId5">
            <a:extLst>
              <a:ext uri="{28A0092B-C50C-407E-A947-70E740481C1C}">
                <a14:useLocalDpi xmlns:a14="http://schemas.microsoft.com/office/drawing/2010/main" val="0"/>
              </a:ext>
            </a:extLst>
          </a:blip>
          <a:srcRect l="5289" t="7832" b="10127"/>
          <a:stretch/>
        </p:blipFill>
        <p:spPr bwMode="auto">
          <a:xfrm>
            <a:off x="7270803" y="4183969"/>
            <a:ext cx="4533156" cy="2120421"/>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29689" y="6260044"/>
            <a:ext cx="7498080" cy="307777"/>
          </a:xfrm>
          <a:prstGeom prst="rect">
            <a:avLst/>
          </a:prstGeom>
        </p:spPr>
        <p:txBody>
          <a:bodyPr wrap="square">
            <a:spAutoFit/>
          </a:bodyPr>
          <a:lstStyle/>
          <a:p>
            <a:r>
              <a:rPr lang="ru-RU" dirty="0">
                <a:latin typeface="+mn-lt"/>
                <a:hlinkClick r:id="rId6"/>
              </a:rPr>
              <a:t>https://c3.ai/glossary/data-science/lime-local-interpretable-model-agnostic-explanations/</a:t>
            </a:r>
            <a:r>
              <a:rPr lang="en-US" dirty="0">
                <a:latin typeface="+mn-lt"/>
              </a:rPr>
              <a:t> </a:t>
            </a:r>
            <a:endParaRPr lang="ru-RU" dirty="0">
              <a:latin typeface="+mn-lt"/>
            </a:endParaRPr>
          </a:p>
        </p:txBody>
      </p:sp>
      <p:sp>
        <p:nvSpPr>
          <p:cNvPr id="9" name="Прямоугольник 8"/>
          <p:cNvSpPr/>
          <p:nvPr/>
        </p:nvSpPr>
        <p:spPr>
          <a:xfrm>
            <a:off x="94004" y="5996613"/>
            <a:ext cx="7266774" cy="307777"/>
          </a:xfrm>
          <a:prstGeom prst="rect">
            <a:avLst/>
          </a:prstGeom>
        </p:spPr>
        <p:txBody>
          <a:bodyPr wrap="square">
            <a:spAutoFit/>
          </a:bodyPr>
          <a:lstStyle/>
          <a:p>
            <a:r>
              <a:rPr lang="ru-RU" dirty="0">
                <a:latin typeface="+mn-lt"/>
                <a:hlinkClick r:id="rId7"/>
              </a:rPr>
              <a:t>https://alexanderdyakonov.wordpress.com/2018/08/28</a:t>
            </a:r>
            <a:r>
              <a:rPr lang="en-US" dirty="0">
                <a:latin typeface="+mn-lt"/>
                <a:hlinkClick r:id="rId7"/>
              </a:rPr>
              <a:t>/</a:t>
            </a:r>
            <a:r>
              <a:rPr lang="ru-RU" dirty="0">
                <a:latin typeface="+mn-lt"/>
                <a:hlinkClick r:id="rId7"/>
              </a:rPr>
              <a:t>интерпретации-чёрных-ящиков/</a:t>
            </a:r>
            <a:r>
              <a:rPr lang="en-US" dirty="0">
                <a:latin typeface="+mn-lt"/>
              </a:rPr>
              <a:t>  </a:t>
            </a:r>
            <a:endParaRPr lang="ru-RU" dirty="0">
              <a:latin typeface="+mn-lt"/>
            </a:endParaRPr>
          </a:p>
        </p:txBody>
      </p:sp>
    </p:spTree>
    <p:extLst>
      <p:ext uri="{BB962C8B-B14F-4D97-AF65-F5344CB8AC3E}">
        <p14:creationId xmlns:p14="http://schemas.microsoft.com/office/powerpoint/2010/main" val="15927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6022" y="177137"/>
            <a:ext cx="10887075" cy="596900"/>
          </a:xfrm>
        </p:spPr>
        <p:txBody>
          <a:bodyPr>
            <a:normAutofit fontScale="90000"/>
          </a:bodyPr>
          <a:lstStyle/>
          <a:p>
            <a:r>
              <a:rPr lang="en-US" dirty="0">
                <a:latin typeface="+mn-lt"/>
              </a:rPr>
              <a:t>SHAP – </a:t>
            </a:r>
            <a:r>
              <a:rPr lang="ru-RU" dirty="0">
                <a:latin typeface="+mn-lt"/>
              </a:rPr>
              <a:t>объяснение методами теории игр</a:t>
            </a:r>
          </a:p>
        </p:txBody>
      </p:sp>
      <p:sp>
        <p:nvSpPr>
          <p:cNvPr id="3" name="Текст 2"/>
          <p:cNvSpPr>
            <a:spLocks noGrp="1"/>
          </p:cNvSpPr>
          <p:nvPr>
            <p:ph type="body" idx="1"/>
          </p:nvPr>
        </p:nvSpPr>
        <p:spPr>
          <a:xfrm>
            <a:off x="49930" y="807550"/>
            <a:ext cx="12036521" cy="5072063"/>
          </a:xfrm>
        </p:spPr>
        <p:txBody>
          <a:bodyPr>
            <a:normAutofit/>
          </a:bodyPr>
          <a:lstStyle/>
          <a:p>
            <a:r>
              <a:rPr lang="ru-RU" sz="2000" dirty="0">
                <a:solidFill>
                  <a:schemeClr val="tx1"/>
                </a:solidFill>
                <a:latin typeface="+mn-lt"/>
              </a:rPr>
              <a:t>Значения Шепли (англ. </a:t>
            </a:r>
            <a:r>
              <a:rPr lang="ru-RU" sz="2000" dirty="0" err="1">
                <a:solidFill>
                  <a:schemeClr val="tx1"/>
                </a:solidFill>
                <a:latin typeface="+mn-lt"/>
              </a:rPr>
              <a:t>Shapley</a:t>
            </a:r>
            <a:r>
              <a:rPr lang="ru-RU" sz="2000" dirty="0">
                <a:solidFill>
                  <a:schemeClr val="tx1"/>
                </a:solidFill>
                <a:latin typeface="+mn-lt"/>
              </a:rPr>
              <a:t> </a:t>
            </a:r>
            <a:r>
              <a:rPr lang="ru-RU" sz="2000" dirty="0" err="1">
                <a:solidFill>
                  <a:schemeClr val="tx1"/>
                </a:solidFill>
                <a:latin typeface="+mn-lt"/>
              </a:rPr>
              <a:t>values</a:t>
            </a:r>
            <a:r>
              <a:rPr lang="ru-RU" sz="2000" dirty="0">
                <a:solidFill>
                  <a:schemeClr val="tx1"/>
                </a:solidFill>
                <a:latin typeface="+mn-lt"/>
              </a:rPr>
              <a:t>) — метод из коалиционной теории игр, который помогает определить, как наиболее честно распределить выигрыш между игроками в зависимости от их вклада в победу. </a:t>
            </a:r>
          </a:p>
          <a:p>
            <a:r>
              <a:rPr lang="ru-RU" sz="2000" dirty="0">
                <a:solidFill>
                  <a:schemeClr val="tx1"/>
                </a:solidFill>
                <a:latin typeface="+mn-lt"/>
              </a:rPr>
              <a:t>В машинном </a:t>
            </a:r>
            <a:r>
              <a:rPr lang="en-US" sz="2000" dirty="0">
                <a:solidFill>
                  <a:schemeClr val="tx1"/>
                </a:solidFill>
                <a:latin typeface="+mn-lt"/>
              </a:rPr>
              <a:t>SHAP (</a:t>
            </a:r>
            <a:r>
              <a:rPr lang="en-US" sz="2000" dirty="0" err="1">
                <a:solidFill>
                  <a:schemeClr val="tx1"/>
                </a:solidFill>
                <a:latin typeface="+mn-lt"/>
              </a:rPr>
              <a:t>SHapley</a:t>
            </a:r>
            <a:r>
              <a:rPr lang="en-US" sz="2000" dirty="0">
                <a:solidFill>
                  <a:schemeClr val="tx1"/>
                </a:solidFill>
                <a:latin typeface="+mn-lt"/>
              </a:rPr>
              <a:t> Additive </a:t>
            </a:r>
            <a:r>
              <a:rPr lang="en-US" sz="2000" dirty="0" err="1">
                <a:solidFill>
                  <a:schemeClr val="tx1"/>
                </a:solidFill>
                <a:latin typeface="+mn-lt"/>
              </a:rPr>
              <a:t>exPlanations</a:t>
            </a:r>
            <a:r>
              <a:rPr lang="en-US" sz="2000" dirty="0">
                <a:solidFill>
                  <a:schemeClr val="tx1"/>
                </a:solidFill>
                <a:latin typeface="+mn-lt"/>
              </a:rPr>
              <a:t>), </a:t>
            </a:r>
            <a:r>
              <a:rPr lang="ru-RU" sz="2000" dirty="0">
                <a:solidFill>
                  <a:schemeClr val="tx1"/>
                </a:solidFill>
                <a:latin typeface="+mn-lt"/>
              </a:rPr>
              <a:t>обучении в качестве игроков выступают признаки, а в качестве выигрыша — вклад в предсказание.</a:t>
            </a:r>
            <a:endParaRPr lang="en-US" sz="2000" dirty="0">
              <a:solidFill>
                <a:schemeClr val="tx1"/>
              </a:solidFill>
              <a:latin typeface="+mn-lt"/>
            </a:endParaRPr>
          </a:p>
          <a:p>
            <a:r>
              <a:rPr lang="ru-RU" sz="2000" dirty="0">
                <a:solidFill>
                  <a:schemeClr val="tx1"/>
                </a:solidFill>
                <a:latin typeface="+mn-lt"/>
              </a:rPr>
              <a:t>Значения Шепли рассматривают все возможные прогнозы с использованием всех возможных комбинаций входных данных. Благодаря такому подходу SHAP может гарантировать согласованность и локальную точность.</a:t>
            </a:r>
          </a:p>
          <a:p>
            <a:endParaRPr lang="ru-RU" sz="2000" dirty="0">
              <a:latin typeface="+mn-lt"/>
            </a:endParaRPr>
          </a:p>
          <a:p>
            <a:endParaRPr lang="ru-RU" sz="2000" dirty="0">
              <a:latin typeface="+mn-lt"/>
            </a:endParaRPr>
          </a:p>
        </p:txBody>
      </p:sp>
      <p:sp>
        <p:nvSpPr>
          <p:cNvPr id="4" name="Прямоугольник 3"/>
          <p:cNvSpPr/>
          <p:nvPr/>
        </p:nvSpPr>
        <p:spPr>
          <a:xfrm>
            <a:off x="13898" y="6550223"/>
            <a:ext cx="3425938" cy="307777"/>
          </a:xfrm>
          <a:prstGeom prst="rect">
            <a:avLst/>
          </a:prstGeom>
        </p:spPr>
        <p:txBody>
          <a:bodyPr wrap="none">
            <a:spAutoFit/>
          </a:bodyPr>
          <a:lstStyle/>
          <a:p>
            <a:r>
              <a:rPr lang="ru-RU" dirty="0">
                <a:latin typeface="+mn-lt"/>
              </a:rPr>
              <a:t>https://rdc.grfc.ru/2020/12/explainable-ai/</a:t>
            </a:r>
          </a:p>
        </p:txBody>
      </p:sp>
      <p:sp>
        <p:nvSpPr>
          <p:cNvPr id="5" name="Прямоугольник 4"/>
          <p:cNvSpPr/>
          <p:nvPr/>
        </p:nvSpPr>
        <p:spPr>
          <a:xfrm>
            <a:off x="6358418" y="6532990"/>
            <a:ext cx="5833582" cy="307777"/>
          </a:xfrm>
          <a:prstGeom prst="rect">
            <a:avLst/>
          </a:prstGeom>
        </p:spPr>
        <p:txBody>
          <a:bodyPr wrap="square">
            <a:spAutoFit/>
          </a:bodyPr>
          <a:lstStyle/>
          <a:p>
            <a:r>
              <a:rPr lang="ru-RU" dirty="0">
                <a:latin typeface="+mn-lt"/>
              </a:rPr>
              <a:t>https://neerc.ifmo.ru/wiki/index.php?title= </a:t>
            </a:r>
            <a:r>
              <a:rPr lang="ru-RU" dirty="0" err="1">
                <a:latin typeface="+mn-lt"/>
              </a:rPr>
              <a:t>Интерпретируемые_модели</a:t>
            </a:r>
            <a:endParaRPr lang="ru-RU" dirty="0">
              <a:latin typeface="+mn-lt"/>
            </a:endParaRPr>
          </a:p>
        </p:txBody>
      </p:sp>
      <p:pic>
        <p:nvPicPr>
          <p:cNvPr id="7" name="Picture 2" descr="https://habrastorage.org/r/w1560/getpro/habr/upload_files/ca0/9e2/0eb/ca09e20eb29bbc58a6775a1b9a9774d6.png"/>
          <p:cNvPicPr>
            <a:picLocks noChangeAspect="1" noChangeArrowheads="1"/>
          </p:cNvPicPr>
          <p:nvPr/>
        </p:nvPicPr>
        <p:blipFill rotWithShape="1">
          <a:blip r:embed="rId3">
            <a:extLst>
              <a:ext uri="{28A0092B-C50C-407E-A947-70E740481C1C}">
                <a14:useLocalDpi xmlns:a14="http://schemas.microsoft.com/office/drawing/2010/main" val="0"/>
              </a:ext>
            </a:extLst>
          </a:blip>
          <a:srcRect l="39350" t="-1193" r="39945" b="54931"/>
          <a:stretch/>
        </p:blipFill>
        <p:spPr bwMode="auto">
          <a:xfrm>
            <a:off x="10867337" y="86541"/>
            <a:ext cx="1219114" cy="14947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b="84670"/>
          <a:stretch/>
        </p:blipFill>
        <p:spPr bwMode="auto">
          <a:xfrm>
            <a:off x="401730" y="3643526"/>
            <a:ext cx="4838700" cy="11681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l="600" t="93583" r="-600" b="-59"/>
          <a:stretch/>
        </p:blipFill>
        <p:spPr bwMode="auto">
          <a:xfrm>
            <a:off x="412433" y="4841054"/>
            <a:ext cx="4870450" cy="49348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5452882" y="3319080"/>
            <a:ext cx="6395746" cy="954107"/>
          </a:xfrm>
          <a:prstGeom prst="rect">
            <a:avLst/>
          </a:prstGeom>
        </p:spPr>
        <p:txBody>
          <a:bodyPr wrap="square">
            <a:spAutoFit/>
          </a:bodyPr>
          <a:lstStyle/>
          <a:p>
            <a:pPr>
              <a:buFont typeface="Arial" panose="020B0604020202020204" pitchFamily="34" charset="0"/>
              <a:buChar char="•"/>
            </a:pPr>
            <a:r>
              <a:rPr lang="ru-RU" dirty="0">
                <a:solidFill>
                  <a:schemeClr val="tx1"/>
                </a:solidFill>
                <a:latin typeface="+mn-lt"/>
              </a:rPr>
              <a:t>значения слева от центральной вертикальной линии — это </a:t>
            </a:r>
            <a:r>
              <a:rPr lang="ru-RU" dirty="0" err="1">
                <a:solidFill>
                  <a:schemeClr val="tx1"/>
                </a:solidFill>
                <a:latin typeface="+mn-lt"/>
              </a:rPr>
              <a:t>negative</a:t>
            </a:r>
            <a:r>
              <a:rPr lang="ru-RU" dirty="0">
                <a:solidFill>
                  <a:schemeClr val="tx1"/>
                </a:solidFill>
                <a:latin typeface="+mn-lt"/>
              </a:rPr>
              <a:t> класс (0), справа — </a:t>
            </a:r>
            <a:r>
              <a:rPr lang="ru-RU" dirty="0" err="1">
                <a:solidFill>
                  <a:schemeClr val="tx1"/>
                </a:solidFill>
                <a:latin typeface="+mn-lt"/>
              </a:rPr>
              <a:t>positive</a:t>
            </a:r>
            <a:r>
              <a:rPr lang="ru-RU" dirty="0">
                <a:solidFill>
                  <a:schemeClr val="tx1"/>
                </a:solidFill>
                <a:latin typeface="+mn-lt"/>
              </a:rPr>
              <a:t> (1)</a:t>
            </a:r>
          </a:p>
          <a:p>
            <a:pPr>
              <a:buFont typeface="Arial" panose="020B0604020202020204" pitchFamily="34" charset="0"/>
              <a:buChar char="•"/>
            </a:pPr>
            <a:r>
              <a:rPr lang="ru-RU" dirty="0">
                <a:solidFill>
                  <a:schemeClr val="tx1"/>
                </a:solidFill>
                <a:latin typeface="+mn-lt"/>
              </a:rPr>
              <a:t>чем толще линия на графике, тем больше таких точек наблюдения</a:t>
            </a:r>
          </a:p>
          <a:p>
            <a:pPr>
              <a:buFont typeface="Arial" panose="020B0604020202020204" pitchFamily="34" charset="0"/>
              <a:buChar char="•"/>
            </a:pPr>
            <a:r>
              <a:rPr lang="ru-RU" dirty="0">
                <a:solidFill>
                  <a:schemeClr val="tx1"/>
                </a:solidFill>
                <a:latin typeface="+mn-lt"/>
              </a:rPr>
              <a:t>чем краснее точки на графике, тем выше значения </a:t>
            </a:r>
            <a:r>
              <a:rPr lang="ru-RU" dirty="0" err="1">
                <a:solidFill>
                  <a:schemeClr val="tx1"/>
                </a:solidFill>
                <a:latin typeface="+mn-lt"/>
              </a:rPr>
              <a:t>фичи</a:t>
            </a:r>
            <a:r>
              <a:rPr lang="ru-RU" dirty="0">
                <a:solidFill>
                  <a:schemeClr val="tx1"/>
                </a:solidFill>
                <a:latin typeface="+mn-lt"/>
              </a:rPr>
              <a:t> в ней</a:t>
            </a:r>
          </a:p>
        </p:txBody>
      </p:sp>
      <p:pic>
        <p:nvPicPr>
          <p:cNvPr id="4102" name="Picture 6"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0551" y="4227605"/>
            <a:ext cx="3077543" cy="2399392"/>
          </a:xfrm>
          <a:prstGeom prst="rect">
            <a:avLst/>
          </a:prstGeom>
          <a:solidFill>
            <a:schemeClr val="bg1"/>
          </a:solidFill>
        </p:spPr>
      </p:pic>
      <p:pic>
        <p:nvPicPr>
          <p:cNvPr id="4104" name="Picture 8" descr="image"/>
          <p:cNvPicPr>
            <a:picLocks noChangeAspect="1" noChangeArrowheads="1"/>
          </p:cNvPicPr>
          <p:nvPr/>
        </p:nvPicPr>
        <p:blipFill rotWithShape="1">
          <a:blip r:embed="rId6">
            <a:extLst>
              <a:ext uri="{28A0092B-C50C-407E-A947-70E740481C1C}">
                <a14:useLocalDpi xmlns:a14="http://schemas.microsoft.com/office/drawing/2010/main" val="0"/>
              </a:ext>
            </a:extLst>
          </a:blip>
          <a:srcRect t="22529"/>
          <a:stretch/>
        </p:blipFill>
        <p:spPr bwMode="auto">
          <a:xfrm>
            <a:off x="1615368" y="5334538"/>
            <a:ext cx="6952731" cy="987499"/>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33072" y="6114795"/>
            <a:ext cx="2988319" cy="307777"/>
          </a:xfrm>
          <a:prstGeom prst="rect">
            <a:avLst/>
          </a:prstGeom>
        </p:spPr>
        <p:txBody>
          <a:bodyPr wrap="none">
            <a:spAutoFit/>
          </a:bodyPr>
          <a:lstStyle/>
          <a:p>
            <a:r>
              <a:rPr lang="ru-RU" dirty="0">
                <a:latin typeface="+mn-lt"/>
              </a:rPr>
              <a:t>https://habr.com/ru/articles/853794/</a:t>
            </a:r>
          </a:p>
        </p:txBody>
      </p:sp>
      <p:sp>
        <p:nvSpPr>
          <p:cNvPr id="14" name="Прямоугольник 13"/>
          <p:cNvSpPr/>
          <p:nvPr/>
        </p:nvSpPr>
        <p:spPr>
          <a:xfrm>
            <a:off x="13898" y="6355550"/>
            <a:ext cx="4241867" cy="307777"/>
          </a:xfrm>
          <a:prstGeom prst="rect">
            <a:avLst/>
          </a:prstGeom>
        </p:spPr>
        <p:txBody>
          <a:bodyPr wrap="none">
            <a:spAutoFit/>
          </a:bodyPr>
          <a:lstStyle/>
          <a:p>
            <a:r>
              <a:rPr lang="ru-RU" dirty="0"/>
              <a:t>https://habr.com/ru/companies/ods/articles/599573/</a:t>
            </a:r>
          </a:p>
        </p:txBody>
      </p:sp>
      <p:sp>
        <p:nvSpPr>
          <p:cNvPr id="15" name="Прямоугольник 14"/>
          <p:cNvSpPr/>
          <p:nvPr/>
        </p:nvSpPr>
        <p:spPr>
          <a:xfrm>
            <a:off x="3376725" y="6566503"/>
            <a:ext cx="2988319" cy="307777"/>
          </a:xfrm>
          <a:prstGeom prst="rect">
            <a:avLst/>
          </a:prstGeom>
        </p:spPr>
        <p:txBody>
          <a:bodyPr wrap="none">
            <a:spAutoFit/>
          </a:bodyPr>
          <a:lstStyle/>
          <a:p>
            <a:r>
              <a:rPr lang="ru-RU" dirty="0"/>
              <a:t>https://habr.com/ru/articles/795957/</a:t>
            </a:r>
          </a:p>
        </p:txBody>
      </p:sp>
    </p:spTree>
    <p:extLst>
      <p:ext uri="{BB962C8B-B14F-4D97-AF65-F5344CB8AC3E}">
        <p14:creationId xmlns:p14="http://schemas.microsoft.com/office/powerpoint/2010/main" val="74420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C23E0C-4A6D-7024-2F70-9EC85D844C5B}"/>
              </a:ext>
            </a:extLst>
          </p:cNvPr>
          <p:cNvSpPr>
            <a:spLocks noGrp="1"/>
          </p:cNvSpPr>
          <p:nvPr>
            <p:ph type="title"/>
          </p:nvPr>
        </p:nvSpPr>
        <p:spPr>
          <a:xfrm>
            <a:off x="152400" y="209704"/>
            <a:ext cx="11201400" cy="737747"/>
          </a:xfrm>
        </p:spPr>
        <p:txBody>
          <a:bodyPr>
            <a:normAutofit fontScale="90000"/>
          </a:bodyPr>
          <a:lstStyle/>
          <a:p>
            <a:r>
              <a:rPr lang="ru-RU" dirty="0"/>
              <a:t>объяснимость </a:t>
            </a:r>
            <a:br>
              <a:rPr lang="ru-RU" dirty="0"/>
            </a:br>
            <a:r>
              <a:rPr lang="ru-RU" dirty="0"/>
              <a:t>слоев нейронных сетей</a:t>
            </a:r>
          </a:p>
        </p:txBody>
      </p:sp>
      <p:sp>
        <p:nvSpPr>
          <p:cNvPr id="3" name="Текст 2">
            <a:extLst>
              <a:ext uri="{FF2B5EF4-FFF2-40B4-BE49-F238E27FC236}">
                <a16:creationId xmlns:a16="http://schemas.microsoft.com/office/drawing/2014/main" id="{46E3BF7F-0B1F-8551-C5B4-926834778B88}"/>
              </a:ext>
            </a:extLst>
          </p:cNvPr>
          <p:cNvSpPr>
            <a:spLocks noGrp="1"/>
          </p:cNvSpPr>
          <p:nvPr>
            <p:ph type="body" idx="1"/>
          </p:nvPr>
        </p:nvSpPr>
        <p:spPr>
          <a:xfrm>
            <a:off x="172254" y="4337416"/>
            <a:ext cx="6002331" cy="2110131"/>
          </a:xfrm>
        </p:spPr>
        <p:txBody>
          <a:bodyPr/>
          <a:lstStyle/>
          <a:p>
            <a:endParaRPr lang="ru-RU" dirty="0"/>
          </a:p>
        </p:txBody>
      </p:sp>
      <p:pic>
        <p:nvPicPr>
          <p:cNvPr id="4" name="Рисунок 3">
            <a:extLst>
              <a:ext uri="{FF2B5EF4-FFF2-40B4-BE49-F238E27FC236}">
                <a16:creationId xmlns:a16="http://schemas.microsoft.com/office/drawing/2014/main" id="{D28E5579-A218-DD4C-D890-06D29A3BDA71}"/>
              </a:ext>
            </a:extLst>
          </p:cNvPr>
          <p:cNvPicPr>
            <a:picLocks noChangeAspect="1"/>
          </p:cNvPicPr>
          <p:nvPr/>
        </p:nvPicPr>
        <p:blipFill>
          <a:blip r:embed="rId3"/>
          <a:stretch>
            <a:fillRect/>
          </a:stretch>
        </p:blipFill>
        <p:spPr>
          <a:xfrm>
            <a:off x="326170" y="1121229"/>
            <a:ext cx="5955622" cy="3280298"/>
          </a:xfrm>
          <a:prstGeom prst="rect">
            <a:avLst/>
          </a:prstGeom>
        </p:spPr>
      </p:pic>
      <p:pic>
        <p:nvPicPr>
          <p:cNvPr id="5" name="Рисунок 4">
            <a:extLst>
              <a:ext uri="{FF2B5EF4-FFF2-40B4-BE49-F238E27FC236}">
                <a16:creationId xmlns:a16="http://schemas.microsoft.com/office/drawing/2014/main" id="{D56B0602-9ABB-138B-B75E-4F3384FEF7B8}"/>
              </a:ext>
            </a:extLst>
          </p:cNvPr>
          <p:cNvPicPr>
            <a:picLocks noChangeAspect="1"/>
          </p:cNvPicPr>
          <p:nvPr/>
        </p:nvPicPr>
        <p:blipFill>
          <a:blip r:embed="rId4"/>
          <a:stretch>
            <a:fillRect/>
          </a:stretch>
        </p:blipFill>
        <p:spPr>
          <a:xfrm>
            <a:off x="6377537" y="3397136"/>
            <a:ext cx="5727700" cy="3377240"/>
          </a:xfrm>
          <a:prstGeom prst="rect">
            <a:avLst/>
          </a:prstGeom>
        </p:spPr>
      </p:pic>
      <p:pic>
        <p:nvPicPr>
          <p:cNvPr id="6" name="Рисунок 5">
            <a:extLst>
              <a:ext uri="{FF2B5EF4-FFF2-40B4-BE49-F238E27FC236}">
                <a16:creationId xmlns:a16="http://schemas.microsoft.com/office/drawing/2014/main" id="{B031D556-A6CB-6B3E-4091-E970E3A785D8}"/>
              </a:ext>
            </a:extLst>
          </p:cNvPr>
          <p:cNvPicPr>
            <a:picLocks noChangeAspect="1"/>
          </p:cNvPicPr>
          <p:nvPr/>
        </p:nvPicPr>
        <p:blipFill>
          <a:blip r:embed="rId5"/>
          <a:stretch>
            <a:fillRect/>
          </a:stretch>
        </p:blipFill>
        <p:spPr>
          <a:xfrm>
            <a:off x="6281792" y="111949"/>
            <a:ext cx="5727700" cy="3327400"/>
          </a:xfrm>
          <a:prstGeom prst="rect">
            <a:avLst/>
          </a:prstGeom>
        </p:spPr>
      </p:pic>
      <p:sp>
        <p:nvSpPr>
          <p:cNvPr id="7" name="Прямоугольник 6"/>
          <p:cNvSpPr/>
          <p:nvPr/>
        </p:nvSpPr>
        <p:spPr>
          <a:xfrm>
            <a:off x="371363" y="6549753"/>
            <a:ext cx="2988319" cy="307777"/>
          </a:xfrm>
          <a:prstGeom prst="rect">
            <a:avLst/>
          </a:prstGeom>
        </p:spPr>
        <p:txBody>
          <a:bodyPr wrap="none">
            <a:spAutoFit/>
          </a:bodyPr>
          <a:lstStyle/>
          <a:p>
            <a:r>
              <a:rPr lang="ru-RU" dirty="0"/>
              <a:t>https://habr.com/ru/articles/677940/</a:t>
            </a:r>
          </a:p>
        </p:txBody>
      </p:sp>
      <p:pic>
        <p:nvPicPr>
          <p:cNvPr id="5122"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t="56166"/>
          <a:stretch/>
        </p:blipFill>
        <p:spPr bwMode="auto">
          <a:xfrm>
            <a:off x="3058363" y="4324408"/>
            <a:ext cx="3223429" cy="20971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l="2601" t="13799" r="2235" b="42367"/>
          <a:stretch/>
        </p:blipFill>
        <p:spPr bwMode="auto">
          <a:xfrm>
            <a:off x="34939" y="4337416"/>
            <a:ext cx="3067530" cy="2097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2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p:txBody>
          <a:bodyPr/>
          <a:lstStyle/>
          <a:p>
            <a:endParaRPr lang="ru-RU"/>
          </a:p>
        </p:txBody>
      </p:sp>
      <p:pic>
        <p:nvPicPr>
          <p:cNvPr id="1026" name="Picture 2" descr="Refer to ca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121" y="228600"/>
            <a:ext cx="8450553" cy="604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365349" y="6408737"/>
            <a:ext cx="2978701" cy="307777"/>
          </a:xfrm>
          <a:prstGeom prst="rect">
            <a:avLst/>
          </a:prstGeom>
        </p:spPr>
        <p:txBody>
          <a:bodyPr wrap="none">
            <a:spAutoFit/>
          </a:bodyPr>
          <a:lstStyle/>
          <a:p>
            <a:r>
              <a:rPr lang="ru-RU" dirty="0"/>
              <a:t>https://arxiv.org/html/2402.12525v1</a:t>
            </a:r>
          </a:p>
        </p:txBody>
      </p:sp>
      <p:sp>
        <p:nvSpPr>
          <p:cNvPr id="2" name="Заголовок 1"/>
          <p:cNvSpPr>
            <a:spLocks noGrp="1"/>
          </p:cNvSpPr>
          <p:nvPr>
            <p:ph type="title"/>
          </p:nvPr>
        </p:nvSpPr>
        <p:spPr>
          <a:xfrm>
            <a:off x="3353121" y="228600"/>
            <a:ext cx="6819900" cy="600075"/>
          </a:xfrm>
        </p:spPr>
        <p:txBody>
          <a:bodyPr>
            <a:normAutofit fontScale="90000"/>
          </a:bodyPr>
          <a:lstStyle/>
          <a:p>
            <a:r>
              <a:rPr lang="ru-RU" dirty="0" smtClean="0"/>
              <a:t>Объяснимость </a:t>
            </a:r>
            <a:r>
              <a:rPr lang="en-US" dirty="0" smtClean="0"/>
              <a:t>CV</a:t>
            </a:r>
            <a:endParaRPr lang="ru-RU" dirty="0"/>
          </a:p>
        </p:txBody>
      </p:sp>
      <p:pic>
        <p:nvPicPr>
          <p:cNvPr id="1028" name="Picture 4" descr="Refer to cap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668477" y="1964640"/>
            <a:ext cx="6532773" cy="2870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866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89052"/>
            <a:ext cx="11210581" cy="571309"/>
          </a:xfrm>
        </p:spPr>
        <p:txBody>
          <a:bodyPr>
            <a:normAutofit fontScale="90000"/>
          </a:bodyPr>
          <a:lstStyle/>
          <a:p>
            <a:r>
              <a:rPr lang="ru-RU" b="1" dirty="0">
                <a:solidFill>
                  <a:srgbClr val="222222"/>
                </a:solidFill>
              </a:rPr>
              <a:t>Робастность</a:t>
            </a:r>
            <a:endParaRPr lang="ru-RU" dirty="0"/>
          </a:p>
        </p:txBody>
      </p:sp>
      <p:sp>
        <p:nvSpPr>
          <p:cNvPr id="3" name="Текст 2"/>
          <p:cNvSpPr>
            <a:spLocks noGrp="1"/>
          </p:cNvSpPr>
          <p:nvPr>
            <p:ph type="body" idx="1"/>
          </p:nvPr>
        </p:nvSpPr>
        <p:spPr>
          <a:xfrm>
            <a:off x="0" y="494215"/>
            <a:ext cx="11725274" cy="6174953"/>
          </a:xfrm>
        </p:spPr>
        <p:txBody>
          <a:bodyPr>
            <a:noAutofit/>
          </a:bodyPr>
          <a:lstStyle/>
          <a:p>
            <a:pPr marL="114300" indent="0">
              <a:buNone/>
            </a:pPr>
            <a:r>
              <a:rPr lang="ru-RU" sz="2000" b="1" dirty="0">
                <a:solidFill>
                  <a:srgbClr val="222222"/>
                </a:solidFill>
                <a:latin typeface="+mn-lt"/>
              </a:rPr>
              <a:t>Робастность</a:t>
            </a:r>
            <a:r>
              <a:rPr lang="ru-RU" sz="2000" dirty="0">
                <a:solidFill>
                  <a:srgbClr val="222222"/>
                </a:solidFill>
                <a:latin typeface="+mn-lt"/>
              </a:rPr>
              <a:t> (англ. </a:t>
            </a:r>
            <a:r>
              <a:rPr lang="en" sz="2000" dirty="0">
                <a:solidFill>
                  <a:srgbClr val="222222"/>
                </a:solidFill>
                <a:latin typeface="+mn-lt"/>
              </a:rPr>
              <a:t>robustness, </a:t>
            </a:r>
            <a:r>
              <a:rPr lang="ru-RU" sz="2000" dirty="0">
                <a:solidFill>
                  <a:srgbClr val="222222"/>
                </a:solidFill>
                <a:latin typeface="+mn-lt"/>
              </a:rPr>
              <a:t>от </a:t>
            </a:r>
            <a:r>
              <a:rPr lang="en" sz="2000" dirty="0">
                <a:solidFill>
                  <a:srgbClr val="222222"/>
                </a:solidFill>
                <a:latin typeface="+mn-lt"/>
              </a:rPr>
              <a:t>robust –</a:t>
            </a:r>
            <a:r>
              <a:rPr lang="ru-RU" sz="2000" dirty="0">
                <a:solidFill>
                  <a:srgbClr val="222222"/>
                </a:solidFill>
                <a:latin typeface="+mn-lt"/>
              </a:rPr>
              <a:t> «устойчивый»)</a:t>
            </a:r>
            <a:r>
              <a:rPr lang="en-US" sz="2000" dirty="0">
                <a:solidFill>
                  <a:srgbClr val="222222"/>
                </a:solidFill>
                <a:latin typeface="+mn-lt"/>
              </a:rPr>
              <a:t> </a:t>
            </a:r>
            <a:r>
              <a:rPr lang="ru-RU" sz="2000" dirty="0">
                <a:solidFill>
                  <a:srgbClr val="222222"/>
                </a:solidFill>
                <a:latin typeface="+mn-lt"/>
              </a:rPr>
              <a:t>способность системы ИИ поддерживать качество работы алгоритмов машинного обучения при любых условиях.</a:t>
            </a:r>
          </a:p>
          <a:p>
            <a:pPr lvl="1"/>
            <a:r>
              <a:rPr lang="ru-RU" sz="2000" b="1" dirty="0">
                <a:solidFill>
                  <a:srgbClr val="222222"/>
                </a:solidFill>
                <a:latin typeface="+mn-lt"/>
              </a:rPr>
              <a:t>Также робастность</a:t>
            </a:r>
            <a:r>
              <a:rPr lang="ru-RU" sz="2000" dirty="0">
                <a:solidFill>
                  <a:srgbClr val="222222"/>
                </a:solidFill>
                <a:latin typeface="+mn-lt"/>
              </a:rPr>
              <a:t> — способность системы ИИ поддерживать определенный уровень производительности при различных обстоятельствах.</a:t>
            </a:r>
          </a:p>
          <a:p>
            <a:pPr lvl="1"/>
            <a:r>
              <a:rPr lang="ru-RU" sz="2000" b="1" dirty="0">
                <a:solidFill>
                  <a:srgbClr val="222222"/>
                </a:solidFill>
                <a:latin typeface="+mn-lt"/>
              </a:rPr>
              <a:t>Главный принцип робастности</a:t>
            </a:r>
            <a:r>
              <a:rPr lang="ru-RU" sz="2000" dirty="0">
                <a:solidFill>
                  <a:srgbClr val="222222"/>
                </a:solidFill>
                <a:latin typeface="+mn-lt"/>
              </a:rPr>
              <a:t>: ИИ должен быть способна работать с данными, которые не известны заранее, и в условиях, которые могут значительно меняться и уходить за пределы тренировочных данных </a:t>
            </a:r>
            <a:r>
              <a:rPr lang="en-US" sz="2000" dirty="0">
                <a:solidFill>
                  <a:srgbClr val="222222"/>
                </a:solidFill>
                <a:latin typeface="+mn-lt"/>
              </a:rPr>
              <a:t>out-of-distribution work</a:t>
            </a:r>
            <a:endParaRPr lang="ru-RU" sz="2000" dirty="0">
              <a:solidFill>
                <a:srgbClr val="222222"/>
              </a:solidFill>
              <a:latin typeface="+mn-lt"/>
            </a:endParaRPr>
          </a:p>
          <a:p>
            <a:pPr marL="114300" indent="0">
              <a:buNone/>
            </a:pPr>
            <a:r>
              <a:rPr lang="ru-RU" sz="2000" b="1" dirty="0">
                <a:solidFill>
                  <a:srgbClr val="222222"/>
                </a:solidFill>
                <a:latin typeface="+mn-lt"/>
              </a:rPr>
              <a:t>Проблемы с робастностью </a:t>
            </a:r>
            <a:r>
              <a:rPr lang="ru-RU" sz="2000" dirty="0">
                <a:solidFill>
                  <a:srgbClr val="222222"/>
                </a:solidFill>
                <a:latin typeface="+mn-lt"/>
              </a:rPr>
              <a:t>связаны с недостаточной обобщающей способности </a:t>
            </a:r>
            <a:r>
              <a:rPr lang="ru-RU" sz="2000" dirty="0" err="1">
                <a:solidFill>
                  <a:srgbClr val="222222"/>
                </a:solidFill>
                <a:latin typeface="+mn-lt"/>
              </a:rPr>
              <a:t>нейросетей</a:t>
            </a:r>
            <a:r>
              <a:rPr lang="ru-RU" sz="2000" dirty="0">
                <a:solidFill>
                  <a:srgbClr val="222222"/>
                </a:solidFill>
                <a:latin typeface="+mn-lt"/>
              </a:rPr>
              <a:t> и незнание границ обобщающей способности нейронной сети по признакам</a:t>
            </a:r>
          </a:p>
          <a:p>
            <a:pPr marL="114300" indent="0">
              <a:buNone/>
            </a:pPr>
            <a:endParaRPr lang="en-US" sz="2000" dirty="0">
              <a:solidFill>
                <a:srgbClr val="222222"/>
              </a:solidFill>
              <a:latin typeface="+mn-lt"/>
            </a:endParaRPr>
          </a:p>
        </p:txBody>
      </p:sp>
      <p:sp>
        <p:nvSpPr>
          <p:cNvPr id="5" name="TextBox 4">
            <a:extLst>
              <a:ext uri="{FF2B5EF4-FFF2-40B4-BE49-F238E27FC236}">
                <a16:creationId xmlns:a16="http://schemas.microsoft.com/office/drawing/2014/main" id="{D4377DA1-F9B8-EBC8-B556-802990E74599}"/>
              </a:ext>
            </a:extLst>
          </p:cNvPr>
          <p:cNvSpPr txBox="1"/>
          <p:nvPr/>
        </p:nvSpPr>
        <p:spPr>
          <a:xfrm>
            <a:off x="143219" y="6606979"/>
            <a:ext cx="11241157" cy="261610"/>
          </a:xfrm>
          <a:prstGeom prst="rect">
            <a:avLst/>
          </a:prstGeom>
          <a:noFill/>
        </p:spPr>
        <p:txBody>
          <a:bodyPr wrap="square">
            <a:spAutoFit/>
          </a:bodyPr>
          <a:lstStyle/>
          <a:p>
            <a:r>
              <a:rPr lang="ru-RU" sz="1100" dirty="0">
                <a:solidFill>
                  <a:srgbClr val="222222"/>
                </a:solidFill>
                <a:latin typeface="+mn-lt"/>
              </a:rPr>
              <a:t>ГОСТ Р 70462.1-2022/</a:t>
            </a:r>
            <a:r>
              <a:rPr lang="en" sz="1100" dirty="0">
                <a:solidFill>
                  <a:srgbClr val="222222"/>
                </a:solidFill>
                <a:latin typeface="+mn-lt"/>
              </a:rPr>
              <a:t>ISO/IEC TR 24029-1-2021 «</a:t>
            </a:r>
            <a:r>
              <a:rPr lang="ru-RU" sz="1100" dirty="0">
                <a:solidFill>
                  <a:srgbClr val="222222"/>
                </a:solidFill>
                <a:latin typeface="+mn-lt"/>
              </a:rPr>
              <a:t>Информационные технологии. Интеллект искусственный. Оценка робастности нейронных сетей. Часть 1. Обзор», </a:t>
            </a:r>
            <a:endParaRPr lang="ru-RU" sz="1100" dirty="0"/>
          </a:p>
        </p:txBody>
      </p:sp>
      <p:sp>
        <p:nvSpPr>
          <p:cNvPr id="8" name="TextBox 7">
            <a:extLst>
              <a:ext uri="{FF2B5EF4-FFF2-40B4-BE49-F238E27FC236}">
                <a16:creationId xmlns:a16="http://schemas.microsoft.com/office/drawing/2014/main" id="{E2886CC0-C8C7-ED1B-5D06-33F48F8F9E54}"/>
              </a:ext>
            </a:extLst>
          </p:cNvPr>
          <p:cNvSpPr txBox="1"/>
          <p:nvPr/>
        </p:nvSpPr>
        <p:spPr>
          <a:xfrm>
            <a:off x="6206379" y="6128442"/>
            <a:ext cx="5424883" cy="307777"/>
          </a:xfrm>
          <a:prstGeom prst="rect">
            <a:avLst/>
          </a:prstGeom>
          <a:noFill/>
        </p:spPr>
        <p:txBody>
          <a:bodyPr wrap="none" rtlCol="0">
            <a:spAutoFit/>
          </a:bodyPr>
          <a:lstStyle/>
          <a:p>
            <a:r>
              <a:rPr lang="ru-RU" dirty="0"/>
              <a:t>Горизонтальный </a:t>
            </a:r>
            <a:r>
              <a:rPr lang="ru-RU" dirty="0" err="1"/>
              <a:t>флип</a:t>
            </a:r>
            <a:r>
              <a:rPr lang="ru-RU" dirty="0"/>
              <a:t> поменял результаты – робастности нет</a:t>
            </a:r>
          </a:p>
        </p:txBody>
      </p:sp>
      <p:sp>
        <p:nvSpPr>
          <p:cNvPr id="9" name="Прямоугольник 8">
            <a:extLst>
              <a:ext uri="{FF2B5EF4-FFF2-40B4-BE49-F238E27FC236}">
                <a16:creationId xmlns:a16="http://schemas.microsoft.com/office/drawing/2014/main" id="{D8FABB68-1F32-42CC-95CD-6749F0324FC1}"/>
              </a:ext>
            </a:extLst>
          </p:cNvPr>
          <p:cNvSpPr/>
          <p:nvPr/>
        </p:nvSpPr>
        <p:spPr>
          <a:xfrm>
            <a:off x="7502601" y="6346810"/>
            <a:ext cx="2988319" cy="307777"/>
          </a:xfrm>
          <a:prstGeom prst="rect">
            <a:avLst/>
          </a:prstGeom>
        </p:spPr>
        <p:txBody>
          <a:bodyPr wrap="none">
            <a:spAutoFit/>
          </a:bodyPr>
          <a:lstStyle/>
          <a:p>
            <a:r>
              <a:rPr lang="ru-RU" dirty="0"/>
              <a:t>https://habr.com/ru/articles/683070/</a:t>
            </a:r>
          </a:p>
        </p:txBody>
      </p:sp>
      <p:pic>
        <p:nvPicPr>
          <p:cNvPr id="10" name="Picture 2" descr="Стабильностью и не пахнет">
            <a:extLst>
              <a:ext uri="{FF2B5EF4-FFF2-40B4-BE49-F238E27FC236}">
                <a16:creationId xmlns:a16="http://schemas.microsoft.com/office/drawing/2014/main" id="{CA2E47A9-38DE-B15C-4506-0DA6CE584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712" y="3431837"/>
            <a:ext cx="5543550" cy="260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10">
            <a:extLst>
              <a:ext uri="{FF2B5EF4-FFF2-40B4-BE49-F238E27FC236}">
                <a16:creationId xmlns:a16="http://schemas.microsoft.com/office/drawing/2014/main" id="{5D5D31F1-61E9-D525-1612-A9A2C9FBEECF}"/>
              </a:ext>
            </a:extLst>
          </p:cNvPr>
          <p:cNvPicPr>
            <a:picLocks noChangeAspect="1"/>
          </p:cNvPicPr>
          <p:nvPr/>
        </p:nvPicPr>
        <p:blipFill>
          <a:blip r:embed="rId3"/>
          <a:stretch>
            <a:fillRect/>
          </a:stretch>
        </p:blipFill>
        <p:spPr>
          <a:xfrm>
            <a:off x="143219" y="3429000"/>
            <a:ext cx="5424883" cy="3012310"/>
          </a:xfrm>
          <a:prstGeom prst="rect">
            <a:avLst/>
          </a:prstGeom>
        </p:spPr>
      </p:pic>
      <p:cxnSp>
        <p:nvCxnSpPr>
          <p:cNvPr id="6" name="Прямая соединительная линия 5">
            <a:extLst>
              <a:ext uri="{FF2B5EF4-FFF2-40B4-BE49-F238E27FC236}">
                <a16:creationId xmlns:a16="http://schemas.microsoft.com/office/drawing/2014/main" id="{F087568E-551B-3823-0FEC-B3EE58FF042E}"/>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485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D9674F-0830-0350-9D31-1DDC4D8AC978}"/>
              </a:ext>
            </a:extLst>
          </p:cNvPr>
          <p:cNvSpPr>
            <a:spLocks noGrp="1"/>
          </p:cNvSpPr>
          <p:nvPr>
            <p:ph type="title"/>
          </p:nvPr>
        </p:nvSpPr>
        <p:spPr>
          <a:xfrm>
            <a:off x="200025" y="87264"/>
            <a:ext cx="10515600" cy="726326"/>
          </a:xfrm>
        </p:spPr>
        <p:txBody>
          <a:bodyPr/>
          <a:lstStyle/>
          <a:p>
            <a:r>
              <a:rPr lang="ru-RU" dirty="0">
                <a:latin typeface="+mn-lt"/>
              </a:rPr>
              <a:t>Определение по ГОСТ</a:t>
            </a:r>
          </a:p>
        </p:txBody>
      </p:sp>
      <p:sp>
        <p:nvSpPr>
          <p:cNvPr id="9" name="TextBox 8">
            <a:extLst>
              <a:ext uri="{FF2B5EF4-FFF2-40B4-BE49-F238E27FC236}">
                <a16:creationId xmlns:a16="http://schemas.microsoft.com/office/drawing/2014/main" id="{F7D346E0-944A-A059-5B88-2C3CAE69419B}"/>
              </a:ext>
            </a:extLst>
          </p:cNvPr>
          <p:cNvSpPr txBox="1"/>
          <p:nvPr/>
        </p:nvSpPr>
        <p:spPr>
          <a:xfrm>
            <a:off x="200025" y="6001530"/>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5" name="Прямоугольник 4"/>
          <p:cNvSpPr/>
          <p:nvPr/>
        </p:nvSpPr>
        <p:spPr>
          <a:xfrm>
            <a:off x="200025" y="856470"/>
            <a:ext cx="11456438" cy="5062924"/>
          </a:xfrm>
          <a:prstGeom prst="rect">
            <a:avLst/>
          </a:prstGeom>
          <a:solidFill>
            <a:schemeClr val="bg1"/>
          </a:solidFill>
        </p:spPr>
        <p:txBody>
          <a:bodyPr wrap="square">
            <a:spAutoFit/>
          </a:bodyPr>
          <a:lstStyle/>
          <a:p>
            <a:pPr>
              <a:spcAft>
                <a:spcPts val="600"/>
              </a:spcAft>
            </a:pPr>
            <a:r>
              <a:rPr lang="ru-RU" sz="2200" b="1" dirty="0">
                <a:latin typeface="+mn-lt"/>
              </a:rPr>
              <a:t>Доверие</a:t>
            </a:r>
            <a:r>
              <a:rPr lang="ru-RU" sz="2200" dirty="0">
                <a:latin typeface="+mn-lt"/>
              </a:rPr>
              <a:t> – степень уверенности пользователя в том, что продукт или система будут вести себя так, как это предполагалось.</a:t>
            </a:r>
          </a:p>
          <a:p>
            <a:pPr>
              <a:spcAft>
                <a:spcPts val="600"/>
              </a:spcAft>
            </a:pPr>
            <a:r>
              <a:rPr lang="ru-RU" sz="2200" dirty="0">
                <a:latin typeface="+mn-lt"/>
              </a:rPr>
              <a:t>3.3 </a:t>
            </a:r>
            <a:r>
              <a:rPr lang="ru-RU" sz="2200" b="1" dirty="0">
                <a:latin typeface="+mn-lt"/>
              </a:rPr>
              <a:t>доверие к системе искусственного интеллекта</a:t>
            </a:r>
            <a:r>
              <a:rPr lang="ru-RU" sz="2200" dirty="0">
                <a:latin typeface="+mn-lt"/>
              </a:rPr>
              <a:t>: Уверенность потребителя, и при необходимости, организаций, ответственных за регулирование вопросов создания и применения систем искусственного интеллекта, и иных заинтересованных сторон в том, что система способна выполнять возложенные на нее задачи с требуемым качеством. </a:t>
            </a:r>
          </a:p>
          <a:p>
            <a:pPr>
              <a:spcAft>
                <a:spcPts val="600"/>
              </a:spcAft>
            </a:pPr>
            <a:r>
              <a:rPr lang="ru-RU" sz="2200" dirty="0">
                <a:latin typeface="+mn-lt"/>
              </a:rPr>
              <a:t>3.4 </a:t>
            </a:r>
            <a:r>
              <a:rPr lang="ru-RU" sz="2200" b="1" dirty="0">
                <a:latin typeface="+mn-lt"/>
              </a:rPr>
              <a:t>доверенная система искусственного интеллекта</a:t>
            </a:r>
            <a:r>
              <a:rPr lang="ru-RU" sz="2200" dirty="0">
                <a:latin typeface="+mn-lt"/>
              </a:rPr>
              <a:t>: Система искусственного интеллекта, в отношении которой потребитель и, при необходимости, организации, ответственные за регулирование вопросов создания и применения систем искусственного интеллекта, проявляют доверие.</a:t>
            </a:r>
          </a:p>
          <a:p>
            <a:pPr>
              <a:spcAft>
                <a:spcPts val="600"/>
              </a:spcAft>
            </a:pPr>
            <a:r>
              <a:rPr lang="ru-RU" sz="2200" b="1" dirty="0">
                <a:latin typeface="+mn-lt"/>
              </a:rPr>
              <a:t>Заинтересованная сторона </a:t>
            </a:r>
            <a:r>
              <a:rPr lang="ru-RU" sz="2200" dirty="0">
                <a:latin typeface="+mn-lt"/>
              </a:rPr>
              <a:t>(причастная сторона) – лицо или организация, имеющая право на требования или интересы относительно системы или ее свойств, удовлетворяющих потребностям и ожиданиям</a:t>
            </a:r>
          </a:p>
        </p:txBody>
      </p:sp>
      <p:sp>
        <p:nvSpPr>
          <p:cNvPr id="6" name="Прямоугольник 5"/>
          <p:cNvSpPr/>
          <p:nvPr/>
        </p:nvSpPr>
        <p:spPr>
          <a:xfrm>
            <a:off x="200025" y="6309307"/>
            <a:ext cx="9347431" cy="307777"/>
          </a:xfrm>
          <a:prstGeom prst="rect">
            <a:avLst/>
          </a:prstGeom>
        </p:spPr>
        <p:txBody>
          <a:bodyPr wrap="none">
            <a:spAutoFit/>
          </a:bodyPr>
          <a:lstStyle/>
          <a:p>
            <a:r>
              <a:rPr lang="ru-RU" dirty="0">
                <a:latin typeface="+mn-lt"/>
                <a:hlinkClick r:id="rId2"/>
              </a:rPr>
              <a:t>ГОСТ Р 59276-2020 Системы искусственного интеллекта. Способы обеспечения доверия. Общие положения</a:t>
            </a:r>
          </a:p>
        </p:txBody>
      </p:sp>
    </p:spTree>
    <p:extLst>
      <p:ext uri="{BB962C8B-B14F-4D97-AF65-F5344CB8AC3E}">
        <p14:creationId xmlns:p14="http://schemas.microsoft.com/office/powerpoint/2010/main" val="399394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 y="54954"/>
            <a:ext cx="10515600" cy="550354"/>
          </a:xfrm>
        </p:spPr>
        <p:txBody>
          <a:bodyPr>
            <a:normAutofit fontScale="90000"/>
          </a:bodyPr>
          <a:lstStyle/>
          <a:p>
            <a:r>
              <a:rPr lang="ru-RU" dirty="0"/>
              <a:t>Факторы робастности</a:t>
            </a:r>
          </a:p>
        </p:txBody>
      </p:sp>
      <p:sp>
        <p:nvSpPr>
          <p:cNvPr id="3" name="Текст 2"/>
          <p:cNvSpPr>
            <a:spLocks noGrp="1"/>
          </p:cNvSpPr>
          <p:nvPr>
            <p:ph type="body" idx="1"/>
          </p:nvPr>
        </p:nvSpPr>
        <p:spPr>
          <a:xfrm>
            <a:off x="0" y="586855"/>
            <a:ext cx="12192000" cy="6062303"/>
          </a:xfrm>
        </p:spPr>
        <p:txBody>
          <a:bodyPr>
            <a:normAutofit/>
          </a:bodyPr>
          <a:lstStyle/>
          <a:p>
            <a:r>
              <a:rPr lang="en-US" sz="2100" b="1" dirty="0" err="1"/>
              <a:t>Н</a:t>
            </a:r>
            <a:r>
              <a:rPr lang="ru-RU" sz="2100" b="1" dirty="0" err="1"/>
              <a:t>атуральные</a:t>
            </a:r>
            <a:r>
              <a:rPr lang="ru-RU" sz="2100" dirty="0"/>
              <a:t> </a:t>
            </a:r>
          </a:p>
          <a:p>
            <a:pPr lvl="1"/>
            <a:r>
              <a:rPr lang="ru-RU" sz="2100" b="1" dirty="0"/>
              <a:t>доменные сдвиги </a:t>
            </a:r>
            <a:r>
              <a:rPr lang="ru-RU" sz="2100" dirty="0"/>
              <a:t>новый тип оборудования съема или условий, </a:t>
            </a:r>
            <a:r>
              <a:rPr lang="ru-RU" sz="2100" dirty="0" err="1"/>
              <a:t>напр</a:t>
            </a:r>
            <a:r>
              <a:rPr lang="ru-RU" sz="2100" dirty="0"/>
              <a:t> тест вкл. Съемку на снегу,</a:t>
            </a:r>
          </a:p>
          <a:p>
            <a:pPr lvl="1"/>
            <a:r>
              <a:rPr lang="en" sz="2000" b="1" dirty="0"/>
              <a:t>Perturbation tests </a:t>
            </a:r>
            <a:r>
              <a:rPr lang="ru-RU" sz="2000" b="1" dirty="0"/>
              <a:t> </a:t>
            </a:r>
            <a:r>
              <a:rPr lang="ru-RU" sz="2100" dirty="0"/>
              <a:t>Шумы данных или другие случайные флуктуации</a:t>
            </a:r>
          </a:p>
          <a:p>
            <a:pPr lvl="1"/>
            <a:r>
              <a:rPr lang="ru-RU" sz="2100" b="1" dirty="0" err="1"/>
              <a:t>natural</a:t>
            </a:r>
            <a:r>
              <a:rPr lang="ru-RU" sz="2100" b="1" dirty="0"/>
              <a:t> </a:t>
            </a:r>
            <a:r>
              <a:rPr lang="ru-RU" sz="2100" b="1" dirty="0" err="1"/>
              <a:t>corruptions</a:t>
            </a:r>
            <a:r>
              <a:rPr lang="ru-RU" sz="2100" b="1" dirty="0"/>
              <a:t> </a:t>
            </a:r>
            <a:r>
              <a:rPr lang="ru-RU" sz="2100" dirty="0"/>
              <a:t>(</a:t>
            </a:r>
            <a:r>
              <a:rPr lang="ru-RU" sz="2100" dirty="0" err="1"/>
              <a:t>засветы</a:t>
            </a:r>
            <a:r>
              <a:rPr lang="ru-RU" sz="2100" dirty="0"/>
              <a:t>, неверная укладка пациента);</a:t>
            </a:r>
            <a:r>
              <a:rPr lang="ru-RU" sz="2100" b="1" dirty="0"/>
              <a:t> </a:t>
            </a:r>
            <a:r>
              <a:rPr lang="ru-RU" sz="2100" dirty="0"/>
              <a:t>редкие данные и выбросы, </a:t>
            </a:r>
          </a:p>
          <a:p>
            <a:r>
              <a:rPr lang="ru-RU" sz="2100" b="1" dirty="0"/>
              <a:t>Баги и операционные проблемы</a:t>
            </a:r>
            <a:r>
              <a:rPr lang="ru-RU" sz="2100" dirty="0"/>
              <a:t> - на обучении и на </a:t>
            </a:r>
            <a:r>
              <a:rPr lang="ru-RU" sz="2100" dirty="0" err="1"/>
              <a:t>инференсе</a:t>
            </a:r>
            <a:r>
              <a:rPr lang="ru-RU" sz="2100" dirty="0"/>
              <a:t> используется разные версии ПО (напр. разные версии интерполяции, или другая версия библиотеки по работе с изображениями;</a:t>
            </a:r>
          </a:p>
          <a:p>
            <a:r>
              <a:rPr lang="en-US" sz="2100" b="1" dirty="0"/>
              <a:t>A</a:t>
            </a:r>
            <a:r>
              <a:rPr lang="ru-RU" sz="2100" b="1" dirty="0" err="1"/>
              <a:t>dversarial</a:t>
            </a:r>
            <a:r>
              <a:rPr lang="ru-RU" sz="2100" b="1" dirty="0"/>
              <a:t> </a:t>
            </a:r>
            <a:r>
              <a:rPr lang="en-US" sz="2100" b="1" dirty="0"/>
              <a:t>attack (</a:t>
            </a:r>
            <a:r>
              <a:rPr lang="en" sz="2100" b="1" dirty="0"/>
              <a:t>examples</a:t>
            </a:r>
            <a:r>
              <a:rPr lang="ru-RU" sz="2100" b="1" dirty="0"/>
              <a:t>, состязательные примеры</a:t>
            </a:r>
            <a:r>
              <a:rPr lang="en-US" sz="2100" b="1" dirty="0"/>
              <a:t>)</a:t>
            </a:r>
            <a:r>
              <a:rPr lang="ru-RU" sz="2100" b="1" dirty="0"/>
              <a:t>- умышленно </a:t>
            </a:r>
            <a:r>
              <a:rPr lang="ru-RU" sz="2100" dirty="0"/>
              <a:t>созданные трансформации данных, которая визуально или семантически не отличается от исходных данных.</a:t>
            </a:r>
          </a:p>
          <a:p>
            <a:pPr marL="114300" indent="0">
              <a:buNone/>
            </a:pPr>
            <a:endParaRPr lang="ru-RU" dirty="0"/>
          </a:p>
        </p:txBody>
      </p:sp>
      <p:sp>
        <p:nvSpPr>
          <p:cNvPr id="4" name="Прямоугольник 3"/>
          <p:cNvSpPr/>
          <p:nvPr/>
        </p:nvSpPr>
        <p:spPr>
          <a:xfrm>
            <a:off x="8208470" y="3532785"/>
            <a:ext cx="2988319" cy="307777"/>
          </a:xfrm>
          <a:prstGeom prst="rect">
            <a:avLst/>
          </a:prstGeom>
        </p:spPr>
        <p:txBody>
          <a:bodyPr wrap="none">
            <a:spAutoFit/>
          </a:bodyPr>
          <a:lstStyle/>
          <a:p>
            <a:r>
              <a:rPr lang="ru-RU" dirty="0"/>
              <a:t>https://habr.com/ru/articles/683070/</a:t>
            </a:r>
          </a:p>
        </p:txBody>
      </p:sp>
      <p:pic>
        <p:nvPicPr>
          <p:cNvPr id="4098" name="Picture 2" descr="Attacking machine learning with adversarial examples | OpenAI">
            <a:extLst>
              <a:ext uri="{FF2B5EF4-FFF2-40B4-BE49-F238E27FC236}">
                <a16:creationId xmlns:a16="http://schemas.microsoft.com/office/drawing/2014/main" id="{4C2B82FA-484D-BDDC-4A2A-EEAEF6031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19" y="3947254"/>
            <a:ext cx="6321571" cy="23941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0ACD2B-9460-BDD8-0E16-02556CDEB01A}"/>
              </a:ext>
            </a:extLst>
          </p:cNvPr>
          <p:cNvSpPr txBox="1"/>
          <p:nvPr/>
        </p:nvSpPr>
        <p:spPr>
          <a:xfrm>
            <a:off x="1" y="6383490"/>
            <a:ext cx="5632628" cy="276999"/>
          </a:xfrm>
          <a:prstGeom prst="rect">
            <a:avLst/>
          </a:prstGeom>
          <a:noFill/>
        </p:spPr>
        <p:txBody>
          <a:bodyPr wrap="square">
            <a:spAutoFit/>
          </a:bodyPr>
          <a:lstStyle/>
          <a:p>
            <a:r>
              <a:rPr lang="ru-RU" sz="1200" dirty="0" err="1"/>
              <a:t>https</a:t>
            </a:r>
            <a:r>
              <a:rPr lang="ru-RU" sz="1200" dirty="0"/>
              <a:t>://</a:t>
            </a:r>
            <a:r>
              <a:rPr lang="ru-RU" sz="1200" dirty="0" err="1"/>
              <a:t>openai.com</a:t>
            </a:r>
            <a:r>
              <a:rPr lang="ru-RU" sz="1200" dirty="0"/>
              <a:t>/</a:t>
            </a:r>
            <a:r>
              <a:rPr lang="ru-RU" sz="1200" dirty="0" err="1"/>
              <a:t>index</a:t>
            </a:r>
            <a:r>
              <a:rPr lang="ru-RU" sz="1200" dirty="0"/>
              <a:t>/</a:t>
            </a:r>
            <a:r>
              <a:rPr lang="ru-RU" sz="1200" dirty="0" err="1"/>
              <a:t>attacking-machine-learning-with-adversarial-examples</a:t>
            </a:r>
            <a:r>
              <a:rPr lang="ru-RU" sz="1200" dirty="0"/>
              <a:t>/</a:t>
            </a:r>
          </a:p>
        </p:txBody>
      </p:sp>
      <p:sp>
        <p:nvSpPr>
          <p:cNvPr id="8" name="TextBox 7">
            <a:extLst>
              <a:ext uri="{FF2B5EF4-FFF2-40B4-BE49-F238E27FC236}">
                <a16:creationId xmlns:a16="http://schemas.microsoft.com/office/drawing/2014/main" id="{ED3E8888-7A9A-26A1-78DD-6119A4FA8135}"/>
              </a:ext>
            </a:extLst>
          </p:cNvPr>
          <p:cNvSpPr txBox="1"/>
          <p:nvPr/>
        </p:nvSpPr>
        <p:spPr>
          <a:xfrm>
            <a:off x="6257253" y="6552779"/>
            <a:ext cx="4507396" cy="276999"/>
          </a:xfrm>
          <a:prstGeom prst="rect">
            <a:avLst/>
          </a:prstGeom>
          <a:noFill/>
        </p:spPr>
        <p:txBody>
          <a:bodyPr wrap="square">
            <a:spAutoFit/>
          </a:bodyPr>
          <a:lstStyle/>
          <a:p>
            <a:r>
              <a:rPr lang="ru-RU" sz="1200" dirty="0" err="1"/>
              <a:t>https</a:t>
            </a:r>
            <a:r>
              <a:rPr lang="ru-RU" sz="1200" dirty="0"/>
              <a:t>://</a:t>
            </a:r>
            <a:r>
              <a:rPr lang="ru-RU" sz="1200" dirty="0" err="1"/>
              <a:t>habr.com</a:t>
            </a:r>
            <a:r>
              <a:rPr lang="ru-RU" sz="1200" dirty="0"/>
              <a:t>/</a:t>
            </a:r>
            <a:r>
              <a:rPr lang="ru-RU" sz="1200" dirty="0" err="1"/>
              <a:t>ru</a:t>
            </a:r>
            <a:r>
              <a:rPr lang="ru-RU" sz="1200" dirty="0"/>
              <a:t>/</a:t>
            </a:r>
            <a:r>
              <a:rPr lang="ru-RU" sz="1200" dirty="0" err="1"/>
              <a:t>companies</a:t>
            </a:r>
            <a:r>
              <a:rPr lang="ru-RU" sz="1200" dirty="0"/>
              <a:t>/</a:t>
            </a:r>
            <a:r>
              <a:rPr lang="ru-RU" sz="1200" dirty="0" err="1"/>
              <a:t>huawei</a:t>
            </a:r>
            <a:r>
              <a:rPr lang="ru-RU" sz="1200" dirty="0"/>
              <a:t>/</a:t>
            </a:r>
            <a:r>
              <a:rPr lang="ru-RU" sz="1200" dirty="0" err="1"/>
              <a:t>articles</a:t>
            </a:r>
            <a:r>
              <a:rPr lang="ru-RU" sz="1200" dirty="0"/>
              <a:t>/509816/</a:t>
            </a:r>
          </a:p>
        </p:txBody>
      </p:sp>
      <p:pic>
        <p:nvPicPr>
          <p:cNvPr id="10" name="Рисунок 9">
            <a:extLst>
              <a:ext uri="{FF2B5EF4-FFF2-40B4-BE49-F238E27FC236}">
                <a16:creationId xmlns:a16="http://schemas.microsoft.com/office/drawing/2014/main" id="{77D3041A-DF47-772F-8A5E-95CEC8652B35}"/>
              </a:ext>
            </a:extLst>
          </p:cNvPr>
          <p:cNvPicPr>
            <a:picLocks noChangeAspect="1"/>
          </p:cNvPicPr>
          <p:nvPr/>
        </p:nvPicPr>
        <p:blipFill>
          <a:blip r:embed="rId4"/>
          <a:stretch>
            <a:fillRect/>
          </a:stretch>
        </p:blipFill>
        <p:spPr>
          <a:xfrm>
            <a:off x="6645484" y="4029600"/>
            <a:ext cx="2632129" cy="1934333"/>
          </a:xfrm>
          <a:prstGeom prst="rect">
            <a:avLst/>
          </a:prstGeom>
        </p:spPr>
      </p:pic>
      <p:pic>
        <p:nvPicPr>
          <p:cNvPr id="11" name="Рисунок 10">
            <a:extLst>
              <a:ext uri="{FF2B5EF4-FFF2-40B4-BE49-F238E27FC236}">
                <a16:creationId xmlns:a16="http://schemas.microsoft.com/office/drawing/2014/main" id="{E7512EA5-4B8D-C5DB-B4FC-FDCE61BC1E32}"/>
              </a:ext>
            </a:extLst>
          </p:cNvPr>
          <p:cNvPicPr>
            <a:picLocks noChangeAspect="1"/>
          </p:cNvPicPr>
          <p:nvPr/>
        </p:nvPicPr>
        <p:blipFill>
          <a:blip r:embed="rId5"/>
          <a:stretch>
            <a:fillRect/>
          </a:stretch>
        </p:blipFill>
        <p:spPr>
          <a:xfrm>
            <a:off x="9099744" y="4109285"/>
            <a:ext cx="2878979" cy="2043686"/>
          </a:xfrm>
          <a:prstGeom prst="rect">
            <a:avLst/>
          </a:prstGeom>
        </p:spPr>
      </p:pic>
      <p:sp>
        <p:nvSpPr>
          <p:cNvPr id="12" name="TextBox 11">
            <a:extLst>
              <a:ext uri="{FF2B5EF4-FFF2-40B4-BE49-F238E27FC236}">
                <a16:creationId xmlns:a16="http://schemas.microsoft.com/office/drawing/2014/main" id="{74979675-4C00-684D-97C8-F901E94BE9AA}"/>
              </a:ext>
            </a:extLst>
          </p:cNvPr>
          <p:cNvSpPr txBox="1"/>
          <p:nvPr/>
        </p:nvSpPr>
        <p:spPr>
          <a:xfrm>
            <a:off x="7545216" y="6148540"/>
            <a:ext cx="4314825" cy="276999"/>
          </a:xfrm>
          <a:prstGeom prst="rect">
            <a:avLst/>
          </a:prstGeom>
          <a:noFill/>
        </p:spPr>
        <p:txBody>
          <a:bodyPr wrap="square">
            <a:spAutoFit/>
          </a:bodyPr>
          <a:lstStyle/>
          <a:p>
            <a:r>
              <a:rPr lang="en" sz="1200" dirty="0"/>
              <a:t>https://</a:t>
            </a:r>
            <a:r>
              <a:rPr lang="en" sz="1200" dirty="0" err="1"/>
              <a:t>en.wikipedia.org</a:t>
            </a:r>
            <a:r>
              <a:rPr lang="en" sz="1200" dirty="0"/>
              <a:t>/wiki/Simpson%27s_paradox</a:t>
            </a:r>
            <a:endParaRPr lang="ru-RU" sz="1200" dirty="0"/>
          </a:p>
        </p:txBody>
      </p:sp>
      <p:cxnSp>
        <p:nvCxnSpPr>
          <p:cNvPr id="5" name="Прямая соединительная линия 4">
            <a:extLst>
              <a:ext uri="{FF2B5EF4-FFF2-40B4-BE49-F238E27FC236}">
                <a16:creationId xmlns:a16="http://schemas.microsoft.com/office/drawing/2014/main" id="{356334A6-6AF2-A142-590B-0FEA00B22FF3}"/>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74900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6677" y="100721"/>
            <a:ext cx="10515600" cy="769612"/>
          </a:xfrm>
        </p:spPr>
        <p:txBody>
          <a:bodyPr/>
          <a:lstStyle/>
          <a:p>
            <a:r>
              <a:rPr lang="ru-RU" dirty="0"/>
              <a:t>Способы увеличения робастности</a:t>
            </a:r>
          </a:p>
        </p:txBody>
      </p:sp>
      <p:sp>
        <p:nvSpPr>
          <p:cNvPr id="3" name="Текст 2"/>
          <p:cNvSpPr>
            <a:spLocks noGrp="1"/>
          </p:cNvSpPr>
          <p:nvPr>
            <p:ph type="body" idx="1"/>
          </p:nvPr>
        </p:nvSpPr>
        <p:spPr>
          <a:xfrm>
            <a:off x="0" y="627961"/>
            <a:ext cx="11743981" cy="6230039"/>
          </a:xfrm>
        </p:spPr>
        <p:txBody>
          <a:bodyPr>
            <a:normAutofit fontScale="70000" lnSpcReduction="20000"/>
          </a:bodyPr>
          <a:lstStyle/>
          <a:p>
            <a:r>
              <a:rPr lang="ru-RU" b="1" dirty="0"/>
              <a:t>Дата-методы:</a:t>
            </a:r>
            <a:r>
              <a:rPr lang="ru-RU" dirty="0"/>
              <a:t> </a:t>
            </a:r>
          </a:p>
          <a:p>
            <a:pPr lvl="1"/>
            <a:r>
              <a:rPr lang="ru-RU" dirty="0"/>
              <a:t>Аугментация </a:t>
            </a:r>
            <a:r>
              <a:rPr lang="en-US" dirty="0" err="1"/>
              <a:t>да</a:t>
            </a:r>
            <a:r>
              <a:rPr lang="ru-RU" dirty="0" err="1"/>
              <a:t>нных</a:t>
            </a:r>
            <a:r>
              <a:rPr lang="ru-RU" dirty="0"/>
              <a:t> в процессе обучения </a:t>
            </a:r>
          </a:p>
          <a:p>
            <a:pPr lvl="1"/>
            <a:r>
              <a:rPr lang="ru-RU" dirty="0"/>
              <a:t>Test-Time </a:t>
            </a:r>
            <a:r>
              <a:rPr lang="ru-RU" dirty="0" err="1"/>
              <a:t>Augmentation</a:t>
            </a:r>
            <a:r>
              <a:rPr lang="ru-RU" dirty="0"/>
              <a:t> (средняя метрика по </a:t>
            </a:r>
            <a:r>
              <a:rPr lang="ru-RU" dirty="0" err="1"/>
              <a:t>аугментированным</a:t>
            </a:r>
            <a:r>
              <a:rPr lang="ru-RU" dirty="0"/>
              <a:t> данным), </a:t>
            </a:r>
          </a:p>
          <a:p>
            <a:pPr lvl="1"/>
            <a:r>
              <a:rPr lang="ru-RU" dirty="0" err="1"/>
              <a:t>Досбор</a:t>
            </a:r>
            <a:r>
              <a:rPr lang="ru-RU" dirty="0"/>
              <a:t> (разнообразие и регулярность) </a:t>
            </a:r>
            <a:r>
              <a:rPr lang="ru-RU" dirty="0" err="1"/>
              <a:t>Доразметка</a:t>
            </a:r>
            <a:r>
              <a:rPr lang="ru-RU" dirty="0"/>
              <a:t>, коррекция разметки данных, </a:t>
            </a:r>
          </a:p>
          <a:p>
            <a:pPr lvl="1"/>
            <a:r>
              <a:rPr lang="ru-RU" dirty="0"/>
              <a:t>Формирование естественных меток</a:t>
            </a:r>
          </a:p>
          <a:p>
            <a:pPr lvl="1"/>
            <a:r>
              <a:rPr lang="ru-RU" dirty="0"/>
              <a:t>Генерация синтетических данных, данных в синтетических средах</a:t>
            </a:r>
          </a:p>
          <a:p>
            <a:pPr lvl="1"/>
            <a:r>
              <a:rPr lang="ru-RU" dirty="0"/>
              <a:t>Сбор данных через тесты</a:t>
            </a:r>
          </a:p>
          <a:p>
            <a:pPr lvl="1"/>
            <a:r>
              <a:rPr lang="ru-RU" dirty="0"/>
              <a:t>Ограничения при сборе данных (</a:t>
            </a:r>
            <a:r>
              <a:rPr lang="ru-RU" dirty="0" err="1"/>
              <a:t>напр</a:t>
            </a:r>
            <a:r>
              <a:rPr lang="ru-RU" dirty="0"/>
              <a:t> на резкость переходов или цвета принтера)</a:t>
            </a:r>
          </a:p>
          <a:p>
            <a:r>
              <a:rPr lang="ru-RU" b="1" dirty="0"/>
              <a:t>Методы регуляризации </a:t>
            </a:r>
            <a:r>
              <a:rPr lang="ru-RU" dirty="0"/>
              <a:t> </a:t>
            </a:r>
          </a:p>
          <a:p>
            <a:pPr lvl="1"/>
            <a:r>
              <a:rPr lang="ru-RU" dirty="0"/>
              <a:t>Использование регуляризации модели/обучения/аугментация</a:t>
            </a:r>
          </a:p>
          <a:p>
            <a:pPr lvl="1"/>
            <a:r>
              <a:rPr lang="ru-RU" dirty="0"/>
              <a:t>Использование специальных слоёв или модулей (</a:t>
            </a:r>
            <a:r>
              <a:rPr lang="ru-RU" dirty="0" err="1"/>
              <a:t>batchnor</a:t>
            </a:r>
            <a:r>
              <a:rPr lang="en-US" dirty="0"/>
              <a:t>m, )</a:t>
            </a:r>
            <a:r>
              <a:rPr lang="ru-RU" dirty="0"/>
              <a:t>, </a:t>
            </a:r>
          </a:p>
          <a:p>
            <a:pPr lvl="1"/>
            <a:r>
              <a:rPr lang="ru-RU" dirty="0" err="1"/>
              <a:t>Постпроцессинг</a:t>
            </a:r>
            <a:r>
              <a:rPr lang="ru-RU" dirty="0"/>
              <a:t> с использованием доменного знания.</a:t>
            </a:r>
          </a:p>
          <a:p>
            <a:r>
              <a:rPr lang="ru-RU" b="1" dirty="0" smtClean="0"/>
              <a:t>Решение </a:t>
            </a:r>
            <a:r>
              <a:rPr lang="ru-RU" b="1" dirty="0"/>
              <a:t>задачи по разному</a:t>
            </a:r>
          </a:p>
          <a:p>
            <a:pPr lvl="1"/>
            <a:r>
              <a:rPr lang="ru-RU" dirty="0"/>
              <a:t>В т.ч. Серые модели (не только ИИ, но и экспертные правила, </a:t>
            </a:r>
            <a:r>
              <a:rPr lang="ru-RU" dirty="0" err="1"/>
              <a:t>агентные</a:t>
            </a:r>
            <a:r>
              <a:rPr lang="ru-RU" dirty="0"/>
              <a:t> системы, физические модели и </a:t>
            </a:r>
            <a:r>
              <a:rPr lang="ru-RU" dirty="0" err="1"/>
              <a:t>тд</a:t>
            </a:r>
            <a:r>
              <a:rPr lang="ru-RU" dirty="0"/>
              <a:t>)</a:t>
            </a:r>
          </a:p>
          <a:p>
            <a:pPr lvl="1"/>
            <a:r>
              <a:rPr lang="ru-RU" dirty="0"/>
              <a:t>Статистическое тестирование робастности</a:t>
            </a:r>
          </a:p>
          <a:p>
            <a:pPr lvl="1"/>
            <a:r>
              <a:rPr lang="ru-RU" dirty="0"/>
              <a:t>Полу-ручной мониторинг и принятие </a:t>
            </a:r>
            <a:r>
              <a:rPr lang="ru-RU" dirty="0" smtClean="0"/>
              <a:t>решений</a:t>
            </a:r>
          </a:p>
          <a:p>
            <a:pPr lvl="1"/>
            <a:r>
              <a:rPr lang="ru-RU" dirty="0" err="1"/>
              <a:t>Ансамблирование</a:t>
            </a:r>
            <a:r>
              <a:rPr lang="ru-RU" dirty="0"/>
              <a:t> </a:t>
            </a:r>
            <a:r>
              <a:rPr lang="ru-RU" dirty="0" smtClean="0"/>
              <a:t>моделей</a:t>
            </a:r>
          </a:p>
          <a:p>
            <a:pPr lvl="1"/>
            <a:r>
              <a:rPr lang="ru-RU" dirty="0" smtClean="0"/>
              <a:t>Базисные генеративные модели в режиме </a:t>
            </a:r>
            <a:r>
              <a:rPr lang="en-US" dirty="0" smtClean="0"/>
              <a:t>zero/few short</a:t>
            </a:r>
            <a:endParaRPr lang="ru-RU" dirty="0"/>
          </a:p>
          <a:p>
            <a:r>
              <a:rPr lang="ru-RU" b="1" dirty="0" smtClean="0"/>
              <a:t>Оптимизационные </a:t>
            </a:r>
            <a:r>
              <a:rPr lang="ru-RU" b="1" dirty="0"/>
              <a:t>методы </a:t>
            </a:r>
            <a:r>
              <a:rPr lang="ru-RU" dirty="0"/>
              <a:t> </a:t>
            </a:r>
          </a:p>
          <a:p>
            <a:pPr lvl="1"/>
            <a:r>
              <a:rPr lang="ru-RU" dirty="0" err="1"/>
              <a:t>Adversarial</a:t>
            </a:r>
            <a:r>
              <a:rPr lang="ru-RU" dirty="0"/>
              <a:t> </a:t>
            </a:r>
            <a:r>
              <a:rPr lang="ru-RU" dirty="0" err="1"/>
              <a:t>training</a:t>
            </a:r>
            <a:r>
              <a:rPr lang="ru-RU" dirty="0"/>
              <a:t>, </a:t>
            </a:r>
            <a:r>
              <a:rPr lang="en" dirty="0"/>
              <a:t>H</a:t>
            </a:r>
            <a:r>
              <a:rPr lang="ru-RU" dirty="0" err="1"/>
              <a:t>a</a:t>
            </a:r>
            <a:r>
              <a:rPr lang="en-US" dirty="0" err="1"/>
              <a:t>rd</a:t>
            </a:r>
            <a:r>
              <a:rPr lang="en-US" dirty="0"/>
              <a:t> mining</a:t>
            </a:r>
            <a:endParaRPr lang="ru-RU" dirty="0"/>
          </a:p>
          <a:p>
            <a:pPr lvl="1"/>
            <a:r>
              <a:rPr lang="ru-RU" dirty="0"/>
              <a:t>Доменная адаптация и другие методы переноса обучения с более устойчивых моделей</a:t>
            </a:r>
            <a:endParaRPr lang="en-US" dirty="0"/>
          </a:p>
          <a:p>
            <a:pPr lvl="1"/>
            <a:r>
              <a:rPr lang="ru-RU" dirty="0"/>
              <a:t>Самообучение и другие методы </a:t>
            </a:r>
            <a:r>
              <a:rPr lang="ru-RU" dirty="0" err="1"/>
              <a:t>метообучения</a:t>
            </a:r>
            <a:endParaRPr lang="ru-RU" dirty="0"/>
          </a:p>
          <a:p>
            <a:pPr lvl="1"/>
            <a:r>
              <a:rPr lang="en-US" dirty="0"/>
              <a:t>F</a:t>
            </a:r>
            <a:r>
              <a:rPr lang="ru-RU" dirty="0" err="1"/>
              <a:t>lat</a:t>
            </a:r>
            <a:r>
              <a:rPr lang="ru-RU" dirty="0"/>
              <a:t> </a:t>
            </a:r>
            <a:r>
              <a:rPr lang="ru-RU" dirty="0" err="1"/>
              <a:t>minima</a:t>
            </a:r>
            <a:r>
              <a:rPr lang="ru-RU" dirty="0"/>
              <a:t> </a:t>
            </a:r>
            <a:r>
              <a:rPr lang="ru-RU" dirty="0" err="1"/>
              <a:t>optimizers</a:t>
            </a:r>
            <a:r>
              <a:rPr lang="ru-RU" dirty="0"/>
              <a:t> (SW</a:t>
            </a:r>
            <a:r>
              <a:rPr lang="en-US" dirty="0"/>
              <a:t>A</a:t>
            </a:r>
            <a:r>
              <a:rPr lang="ru-RU" dirty="0"/>
              <a:t>,</a:t>
            </a:r>
            <a:r>
              <a:rPr lang="en-US" dirty="0"/>
              <a:t> SAM)</a:t>
            </a:r>
            <a:r>
              <a:rPr lang="ru-RU" dirty="0"/>
              <a:t>.</a:t>
            </a:r>
          </a:p>
        </p:txBody>
      </p:sp>
      <p:sp>
        <p:nvSpPr>
          <p:cNvPr id="4" name="Прямоугольник 3"/>
          <p:cNvSpPr/>
          <p:nvPr/>
        </p:nvSpPr>
        <p:spPr>
          <a:xfrm>
            <a:off x="9030620" y="6434198"/>
            <a:ext cx="2988319" cy="307777"/>
          </a:xfrm>
          <a:prstGeom prst="rect">
            <a:avLst/>
          </a:prstGeom>
        </p:spPr>
        <p:txBody>
          <a:bodyPr wrap="none">
            <a:spAutoFit/>
          </a:bodyPr>
          <a:lstStyle/>
          <a:p>
            <a:r>
              <a:rPr lang="ru-RU" dirty="0"/>
              <a:t>https://habr.com/ru/articles/683070/</a:t>
            </a:r>
          </a:p>
        </p:txBody>
      </p:sp>
      <p:cxnSp>
        <p:nvCxnSpPr>
          <p:cNvPr id="6" name="Прямая соединительная линия 5">
            <a:extLst>
              <a:ext uri="{FF2B5EF4-FFF2-40B4-BE49-F238E27FC236}">
                <a16:creationId xmlns:a16="http://schemas.microsoft.com/office/drawing/2014/main" id="{240A1779-DECB-2983-53AE-B4DAAC7932EC}"/>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4001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E7613-9ABE-62B7-471B-90202C7012E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5FF72A-DC77-44E2-F579-CDB889E4A555}"/>
              </a:ext>
            </a:extLst>
          </p:cNvPr>
          <p:cNvSpPr>
            <a:spLocks noGrp="1"/>
          </p:cNvSpPr>
          <p:nvPr>
            <p:ph type="title"/>
          </p:nvPr>
        </p:nvSpPr>
        <p:spPr>
          <a:xfrm>
            <a:off x="111631" y="124729"/>
            <a:ext cx="10515600" cy="593813"/>
          </a:xfrm>
        </p:spPr>
        <p:txBody>
          <a:bodyPr>
            <a:normAutofit fontScale="90000"/>
          </a:bodyPr>
          <a:lstStyle/>
          <a:p>
            <a:r>
              <a:rPr lang="en-US" dirty="0"/>
              <a:t>Adversarial training</a:t>
            </a:r>
            <a:endParaRPr lang="ru-RU" dirty="0"/>
          </a:p>
        </p:txBody>
      </p:sp>
      <p:sp>
        <p:nvSpPr>
          <p:cNvPr id="3" name="Текст 2">
            <a:extLst>
              <a:ext uri="{FF2B5EF4-FFF2-40B4-BE49-F238E27FC236}">
                <a16:creationId xmlns:a16="http://schemas.microsoft.com/office/drawing/2014/main" id="{49316287-CFC3-3827-AA3A-E0CF128658E0}"/>
              </a:ext>
            </a:extLst>
          </p:cNvPr>
          <p:cNvSpPr>
            <a:spLocks noGrp="1"/>
          </p:cNvSpPr>
          <p:nvPr>
            <p:ph type="body" idx="1"/>
          </p:nvPr>
        </p:nvSpPr>
        <p:spPr>
          <a:xfrm>
            <a:off x="0" y="773968"/>
            <a:ext cx="11666862" cy="5765760"/>
          </a:xfrm>
        </p:spPr>
        <p:txBody>
          <a:bodyPr>
            <a:noAutofit/>
          </a:bodyPr>
          <a:lstStyle/>
          <a:p>
            <a:pPr>
              <a:lnSpc>
                <a:spcPct val="100000"/>
              </a:lnSpc>
              <a:spcBef>
                <a:spcPts val="0"/>
              </a:spcBef>
            </a:pPr>
            <a:r>
              <a:rPr lang="ru-RU" sz="2100" b="1" dirty="0">
                <a:solidFill>
                  <a:schemeClr val="tx1"/>
                </a:solidFill>
              </a:rPr>
              <a:t>Обучение устойчивое к соревновательным атакам – соревновательное обучение. Механизм оптимизации</a:t>
            </a:r>
            <a:r>
              <a:rPr lang="ru-RU" sz="2100" dirty="0">
                <a:solidFill>
                  <a:schemeClr val="tx1"/>
                </a:solidFill>
              </a:rPr>
              <a:t> - поиск п</a:t>
            </a:r>
            <a:r>
              <a:rPr lang="ru-RU" sz="2100" dirty="0">
                <a:solidFill>
                  <a:schemeClr val="tx1"/>
                </a:solidFill>
                <a:latin typeface="Arial" panose="020B0604020202020204" pitchFamily="34" charset="0"/>
              </a:rPr>
              <a:t>ертурбации (аугментации) картинки, которые ведут к самому высокому </a:t>
            </a:r>
            <a:r>
              <a:rPr lang="ru-RU" sz="2100" dirty="0" err="1">
                <a:solidFill>
                  <a:schemeClr val="tx1"/>
                </a:solidFill>
                <a:latin typeface="Arial" panose="020B0604020202020204" pitchFamily="34" charset="0"/>
              </a:rPr>
              <a:t>лоссу</a:t>
            </a:r>
            <a:r>
              <a:rPr lang="ru-RU" sz="2100" dirty="0">
                <a:solidFill>
                  <a:schemeClr val="tx1"/>
                </a:solidFill>
                <a:latin typeface="Arial" panose="020B0604020202020204" pitchFamily="34" charset="0"/>
              </a:rPr>
              <a:t>, и делать по ним </a:t>
            </a:r>
            <a:r>
              <a:rPr lang="ru-RU" sz="2100" dirty="0" err="1">
                <a:solidFill>
                  <a:schemeClr val="tx1"/>
                </a:solidFill>
                <a:latin typeface="Arial" panose="020B0604020202020204" pitchFamily="34" charset="0"/>
              </a:rPr>
              <a:t>gradient</a:t>
            </a:r>
            <a:r>
              <a:rPr lang="ru-RU" sz="2100" dirty="0">
                <a:solidFill>
                  <a:schemeClr val="tx1"/>
                </a:solidFill>
                <a:latin typeface="Arial" panose="020B0604020202020204" pitchFamily="34" charset="0"/>
              </a:rPr>
              <a:t> </a:t>
            </a:r>
            <a:r>
              <a:rPr lang="ru-RU" sz="2100" dirty="0" err="1">
                <a:solidFill>
                  <a:schemeClr val="tx1"/>
                </a:solidFill>
                <a:latin typeface="Arial" panose="020B0604020202020204" pitchFamily="34" charset="0"/>
              </a:rPr>
              <a:t>descent</a:t>
            </a:r>
            <a:r>
              <a:rPr lang="ru-RU" sz="2100" dirty="0">
                <a:solidFill>
                  <a:schemeClr val="tx1"/>
                </a:solidFill>
                <a:latin typeface="Arial" panose="020B0604020202020204" pitchFamily="34" charset="0"/>
              </a:rPr>
              <a:t>. </a:t>
            </a:r>
          </a:p>
          <a:p>
            <a:pPr>
              <a:lnSpc>
                <a:spcPct val="100000"/>
              </a:lnSpc>
              <a:spcBef>
                <a:spcPts val="0"/>
              </a:spcBef>
            </a:pPr>
            <a:r>
              <a:rPr lang="ru-RU" sz="2100" b="1" dirty="0">
                <a:solidFill>
                  <a:schemeClr val="tx1"/>
                </a:solidFill>
              </a:rPr>
              <a:t>Множество пертурбаций</a:t>
            </a:r>
            <a:r>
              <a:rPr lang="ru-RU" sz="2100" dirty="0">
                <a:solidFill>
                  <a:schemeClr val="tx1"/>
                </a:solidFill>
              </a:rPr>
              <a:t> - насколько сильно мы разрешаем изменять входное изображение. </a:t>
            </a:r>
            <a:endParaRPr lang="en-US" sz="2100" dirty="0">
              <a:solidFill>
                <a:schemeClr val="tx1"/>
              </a:solidFill>
            </a:endParaRPr>
          </a:p>
          <a:p>
            <a:pPr lvl="1">
              <a:lnSpc>
                <a:spcPct val="100000"/>
              </a:lnSpc>
              <a:spcBef>
                <a:spcPts val="0"/>
              </a:spcBef>
            </a:pPr>
            <a:r>
              <a:rPr lang="ru-RU" sz="2100" dirty="0">
                <a:solidFill>
                  <a:schemeClr val="tx1"/>
                </a:solidFill>
              </a:rPr>
              <a:t>Может быть задано </a:t>
            </a:r>
            <a:r>
              <a:rPr lang="ru-RU" sz="2100" b="1" dirty="0" err="1">
                <a:solidFill>
                  <a:schemeClr val="tx1"/>
                </a:solidFill>
              </a:rPr>
              <a:t>Lp</a:t>
            </a:r>
            <a:r>
              <a:rPr lang="ru-RU" sz="2100" dirty="0">
                <a:solidFill>
                  <a:schemeClr val="tx1"/>
                </a:solidFill>
              </a:rPr>
              <a:t>-нормой </a:t>
            </a:r>
          </a:p>
          <a:p>
            <a:pPr lvl="2">
              <a:lnSpc>
                <a:spcPct val="100000"/>
              </a:lnSpc>
              <a:spcBef>
                <a:spcPts val="0"/>
              </a:spcBef>
            </a:pPr>
            <a:r>
              <a:rPr lang="ru-RU" sz="2100" b="1" dirty="0">
                <a:solidFill>
                  <a:schemeClr val="tx1"/>
                </a:solidFill>
              </a:rPr>
              <a:t>L-</a:t>
            </a:r>
            <a:r>
              <a:rPr lang="ru-RU" sz="2100" b="1" dirty="0" err="1">
                <a:solidFill>
                  <a:schemeClr val="tx1"/>
                </a:solidFill>
              </a:rPr>
              <a:t>inf</a:t>
            </a:r>
            <a:r>
              <a:rPr lang="ru-RU" sz="2100" dirty="0">
                <a:solidFill>
                  <a:schemeClr val="tx1"/>
                </a:solidFill>
              </a:rPr>
              <a:t>- самое большое изменение среди всех пикселей, </a:t>
            </a:r>
          </a:p>
          <a:p>
            <a:pPr lvl="2">
              <a:lnSpc>
                <a:spcPct val="100000"/>
              </a:lnSpc>
              <a:spcBef>
                <a:spcPts val="0"/>
              </a:spcBef>
            </a:pPr>
            <a:r>
              <a:rPr lang="ru-RU" sz="2100" b="1" dirty="0">
                <a:solidFill>
                  <a:schemeClr val="tx1"/>
                </a:solidFill>
              </a:rPr>
              <a:t>L2 </a:t>
            </a:r>
            <a:r>
              <a:rPr lang="ru-RU" sz="2100" dirty="0">
                <a:solidFill>
                  <a:schemeClr val="tx1"/>
                </a:solidFill>
              </a:rPr>
              <a:t>- евклидово расстояние между исходным и изменённым изображениями,</a:t>
            </a:r>
          </a:p>
          <a:p>
            <a:pPr lvl="2">
              <a:lnSpc>
                <a:spcPct val="100000"/>
              </a:lnSpc>
              <a:spcBef>
                <a:spcPts val="0"/>
              </a:spcBef>
            </a:pPr>
            <a:r>
              <a:rPr lang="ru-RU" sz="2100" b="1" dirty="0">
                <a:solidFill>
                  <a:schemeClr val="tx1"/>
                </a:solidFill>
              </a:rPr>
              <a:t>L0</a:t>
            </a:r>
            <a:r>
              <a:rPr lang="ru-RU" sz="2100" dirty="0">
                <a:solidFill>
                  <a:schemeClr val="tx1"/>
                </a:solidFill>
              </a:rPr>
              <a:t> - количество изменённых пикселей), </a:t>
            </a:r>
            <a:endParaRPr lang="en-US" sz="2100" dirty="0">
              <a:solidFill>
                <a:schemeClr val="tx1"/>
              </a:solidFill>
            </a:endParaRPr>
          </a:p>
          <a:p>
            <a:pPr lvl="1">
              <a:lnSpc>
                <a:spcPct val="100000"/>
              </a:lnSpc>
              <a:spcBef>
                <a:spcPts val="0"/>
              </a:spcBef>
            </a:pPr>
            <a:r>
              <a:rPr lang="ru-RU" sz="2100" dirty="0">
                <a:solidFill>
                  <a:schemeClr val="tx1"/>
                </a:solidFill>
              </a:rPr>
              <a:t>Информативным </a:t>
            </a:r>
            <a:r>
              <a:rPr lang="ru-RU" sz="2100" dirty="0" err="1">
                <a:solidFill>
                  <a:schemeClr val="tx1"/>
                </a:solidFill>
              </a:rPr>
              <a:t>различичем</a:t>
            </a:r>
            <a:r>
              <a:rPr lang="ru-RU" sz="2100" dirty="0">
                <a:solidFill>
                  <a:schemeClr val="tx1"/>
                </a:solidFill>
              </a:rPr>
              <a:t> (напр. дивергенцией </a:t>
            </a:r>
            <a:r>
              <a:rPr lang="ru-RU" sz="2100" dirty="0" err="1">
                <a:solidFill>
                  <a:schemeClr val="tx1"/>
                </a:solidFill>
              </a:rPr>
              <a:t>Кульбака-Лейблера</a:t>
            </a:r>
            <a:endParaRPr lang="ru-RU" sz="2100" dirty="0">
              <a:solidFill>
                <a:schemeClr val="tx1"/>
              </a:solidFill>
            </a:endParaRPr>
          </a:p>
          <a:p>
            <a:pPr lvl="1">
              <a:lnSpc>
                <a:spcPct val="100000"/>
              </a:lnSpc>
              <a:spcBef>
                <a:spcPts val="0"/>
              </a:spcBef>
            </a:pPr>
            <a:r>
              <a:rPr lang="ru-RU" sz="2100" dirty="0">
                <a:solidFill>
                  <a:schemeClr val="tx1"/>
                </a:solidFill>
              </a:rPr>
              <a:t>Пределами геометрических трансформаций (сдвиг по пикселям, угол поворота) </a:t>
            </a:r>
            <a:endParaRPr lang="en-US" sz="2100" dirty="0">
              <a:solidFill>
                <a:schemeClr val="tx1"/>
              </a:solidFill>
            </a:endParaRPr>
          </a:p>
          <a:p>
            <a:pPr lvl="1">
              <a:lnSpc>
                <a:spcPct val="100000"/>
              </a:lnSpc>
              <a:spcBef>
                <a:spcPts val="0"/>
              </a:spcBef>
            </a:pPr>
            <a:r>
              <a:rPr lang="ru-RU" sz="2100" dirty="0">
                <a:solidFill>
                  <a:schemeClr val="tx1"/>
                </a:solidFill>
              </a:rPr>
              <a:t>Максимально допустимым шумом в пространстве </a:t>
            </a:r>
            <a:r>
              <a:rPr lang="ru-RU" sz="2100" dirty="0" err="1">
                <a:solidFill>
                  <a:schemeClr val="tx1"/>
                </a:solidFill>
              </a:rPr>
              <a:t>фичей</a:t>
            </a:r>
            <a:r>
              <a:rPr lang="ru-RU" sz="2100" dirty="0">
                <a:solidFill>
                  <a:schemeClr val="tx1"/>
                </a:solidFill>
              </a:rPr>
              <a:t>.</a:t>
            </a:r>
          </a:p>
          <a:p>
            <a:r>
              <a:rPr lang="ru-RU" sz="2100" dirty="0">
                <a:solidFill>
                  <a:schemeClr val="tx1"/>
                </a:solidFill>
                <a:latin typeface="Arial" panose="020B0604020202020204" pitchFamily="34" charset="0"/>
              </a:rPr>
              <a:t>Минусы </a:t>
            </a:r>
          </a:p>
          <a:p>
            <a:pPr lvl="1"/>
            <a:r>
              <a:rPr lang="ru-RU" sz="2100" dirty="0">
                <a:solidFill>
                  <a:schemeClr val="tx1"/>
                </a:solidFill>
                <a:latin typeface="Arial" panose="020B0604020202020204" pitchFamily="34" charset="0"/>
              </a:rPr>
              <a:t>приобретая защиту от </a:t>
            </a:r>
            <a:r>
              <a:rPr lang="en-US" sz="2100" dirty="0" err="1">
                <a:solidFill>
                  <a:schemeClr val="tx1"/>
                </a:solidFill>
                <a:latin typeface="Arial" panose="020B0604020202020204" pitchFamily="34" charset="0"/>
              </a:rPr>
              <a:t>одного</a:t>
            </a:r>
            <a:r>
              <a:rPr lang="ru-RU" sz="2100" dirty="0">
                <a:solidFill>
                  <a:schemeClr val="tx1"/>
                </a:solidFill>
                <a:latin typeface="Arial" panose="020B0604020202020204" pitchFamily="34" charset="0"/>
              </a:rPr>
              <a:t> метода генерации атак,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мы не можем ничего гарантировать относительно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какого-нибудь другого метода ге</a:t>
            </a:r>
            <a:r>
              <a:rPr lang="ru-RU" sz="1800" dirty="0">
                <a:solidFill>
                  <a:schemeClr val="tx1"/>
                </a:solidFill>
                <a:latin typeface="Arial" panose="020B0604020202020204" pitchFamily="34" charset="0"/>
              </a:rPr>
              <a:t>нерации </a:t>
            </a:r>
          </a:p>
          <a:p>
            <a:pPr lvl="1"/>
            <a:r>
              <a:rPr lang="ru-RU" sz="1800" dirty="0">
                <a:solidFill>
                  <a:schemeClr val="tx1"/>
                </a:solidFill>
                <a:latin typeface="Arial" panose="020B0604020202020204" pitchFamily="34" charset="0"/>
              </a:rPr>
              <a:t>время работы дольше</a:t>
            </a:r>
          </a:p>
          <a:p>
            <a:pPr>
              <a:lnSpc>
                <a:spcPct val="100000"/>
              </a:lnSpc>
              <a:spcBef>
                <a:spcPts val="0"/>
              </a:spcBef>
            </a:pPr>
            <a:endParaRPr lang="ru-RU" sz="1900" dirty="0">
              <a:solidFill>
                <a:schemeClr val="tx1"/>
              </a:solidFill>
              <a:latin typeface="Arial" panose="020B0604020202020204" pitchFamily="34" charset="0"/>
            </a:endParaRPr>
          </a:p>
        </p:txBody>
      </p:sp>
      <p:sp>
        <p:nvSpPr>
          <p:cNvPr id="4" name="Прямоугольник 3">
            <a:extLst>
              <a:ext uri="{FF2B5EF4-FFF2-40B4-BE49-F238E27FC236}">
                <a16:creationId xmlns:a16="http://schemas.microsoft.com/office/drawing/2014/main" id="{F402AD4B-6539-6BCB-6C8D-082BF5BAD818}"/>
              </a:ext>
            </a:extLst>
          </p:cNvPr>
          <p:cNvSpPr/>
          <p:nvPr/>
        </p:nvSpPr>
        <p:spPr>
          <a:xfrm>
            <a:off x="612676" y="6583714"/>
            <a:ext cx="2988319" cy="307777"/>
          </a:xfrm>
          <a:prstGeom prst="rect">
            <a:avLst/>
          </a:prstGeom>
        </p:spPr>
        <p:txBody>
          <a:bodyPr wrap="none">
            <a:spAutoFit/>
          </a:bodyPr>
          <a:lstStyle/>
          <a:p>
            <a:r>
              <a:rPr lang="ru-RU" dirty="0"/>
              <a:t>https://habr.com/ru/articles/683070/</a:t>
            </a:r>
          </a:p>
        </p:txBody>
      </p:sp>
      <p:pic>
        <p:nvPicPr>
          <p:cNvPr id="2050" name="Picture 2" descr="Understanding adversarial attacks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9491" y="4236334"/>
            <a:ext cx="4054166" cy="21853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89714" y="6627009"/>
            <a:ext cx="9246673" cy="261610"/>
          </a:xfrm>
          <a:prstGeom prst="rect">
            <a:avLst/>
          </a:prstGeom>
        </p:spPr>
        <p:txBody>
          <a:bodyPr wrap="square">
            <a:spAutoFit/>
          </a:bodyPr>
          <a:lstStyle/>
          <a:p>
            <a:r>
              <a:rPr lang="ru-RU" sz="1100" dirty="0"/>
              <a:t>https://www.labellerr.com/blog/what-are-adversarial-attacks-in-machine-learning-and-how-can-you-prevent-them/</a:t>
            </a:r>
          </a:p>
        </p:txBody>
      </p:sp>
      <p:cxnSp>
        <p:nvCxnSpPr>
          <p:cNvPr id="5" name="Прямая соединительная линия 4">
            <a:extLst>
              <a:ext uri="{FF2B5EF4-FFF2-40B4-BE49-F238E27FC236}">
                <a16:creationId xmlns:a16="http://schemas.microsoft.com/office/drawing/2014/main" id="{8629331A-A15D-CCE8-A141-6FA73115A949}"/>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2124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3957" y="61541"/>
            <a:ext cx="10515600" cy="714528"/>
          </a:xfrm>
        </p:spPr>
        <p:txBody>
          <a:bodyPr/>
          <a:lstStyle/>
          <a:p>
            <a:r>
              <a:rPr lang="en-US" dirty="0"/>
              <a:t>Adversarial training</a:t>
            </a:r>
            <a:endParaRPr lang="ru-RU" dirty="0"/>
          </a:p>
        </p:txBody>
      </p:sp>
      <p:sp>
        <p:nvSpPr>
          <p:cNvPr id="3" name="Текст 2"/>
          <p:cNvSpPr>
            <a:spLocks noGrp="1"/>
          </p:cNvSpPr>
          <p:nvPr>
            <p:ph type="body" idx="1"/>
          </p:nvPr>
        </p:nvSpPr>
        <p:spPr>
          <a:xfrm>
            <a:off x="105230" y="727997"/>
            <a:ext cx="11953876" cy="2268740"/>
          </a:xfrm>
        </p:spPr>
        <p:txBody>
          <a:bodyPr>
            <a:normAutofit/>
          </a:bodyPr>
          <a:lstStyle/>
          <a:p>
            <a:pPr marL="266700" lvl="1" indent="-180975"/>
            <a:r>
              <a:rPr lang="en" sz="2000" dirty="0">
                <a:solidFill>
                  <a:schemeClr val="tx1"/>
                </a:solidFill>
              </a:rPr>
              <a:t>Expectation Over Transformation</a:t>
            </a:r>
            <a:r>
              <a:rPr lang="ru-RU" sz="2000" dirty="0">
                <a:solidFill>
                  <a:schemeClr val="tx1"/>
                </a:solidFill>
                <a:latin typeface="Arial" panose="020B0604020202020204" pitchFamily="34" charset="0"/>
              </a:rPr>
              <a:t> (</a:t>
            </a:r>
            <a:r>
              <a:rPr lang="ru-RU" sz="2000" dirty="0">
                <a:solidFill>
                  <a:schemeClr val="tx1"/>
                </a:solidFill>
              </a:rPr>
              <a:t>Масштабирование Трансляции, повороты Изменение яркости , контрастности, шум и т.п.)</a:t>
            </a:r>
            <a:endParaRPr lang="ru-RU" sz="2000" dirty="0">
              <a:solidFill>
                <a:schemeClr val="tx1"/>
              </a:solidFill>
              <a:latin typeface="Arial" panose="020B0604020202020204" pitchFamily="34" charset="0"/>
            </a:endParaRPr>
          </a:p>
          <a:p>
            <a:pPr marL="628650" lvl="3" indent="-352425">
              <a:buFont typeface="Arial" panose="020B0604020202020204" pitchFamily="34" charset="0"/>
              <a:buChar char="•"/>
            </a:pPr>
            <a:r>
              <a:rPr lang="ru-RU" dirty="0">
                <a:solidFill>
                  <a:schemeClr val="tx1"/>
                </a:solidFill>
                <a:latin typeface="Arial" panose="020B0604020202020204" pitchFamily="34" charset="0"/>
              </a:rPr>
              <a:t>Случайный выбор - по сути аугментация внутри заданного множества.</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Worst-of-K</a:t>
            </a:r>
            <a:r>
              <a:rPr lang="ru-RU" dirty="0">
                <a:solidFill>
                  <a:schemeClr val="tx1"/>
                </a:solidFill>
                <a:latin typeface="Arial" panose="020B0604020202020204" pitchFamily="34" charset="0"/>
              </a:rPr>
              <a:t> - </a:t>
            </a:r>
            <a:r>
              <a:rPr lang="ru-RU" dirty="0" err="1">
                <a:solidFill>
                  <a:schemeClr val="tx1"/>
                </a:solidFill>
                <a:latin typeface="Arial" panose="020B0604020202020204" pitchFamily="34" charset="0"/>
              </a:rPr>
              <a:t>генерим</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K</a:t>
            </a:r>
            <a:r>
              <a:rPr lang="ru-RU" dirty="0">
                <a:solidFill>
                  <a:schemeClr val="tx1"/>
                </a:solidFill>
                <a:latin typeface="Arial" panose="020B0604020202020204" pitchFamily="34" charset="0"/>
              </a:rPr>
              <a:t> аугментаций, считаем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делаем </a:t>
            </a:r>
            <a:r>
              <a:rPr lang="ru-RU" dirty="0" err="1">
                <a:solidFill>
                  <a:schemeClr val="tx1"/>
                </a:solidFill>
                <a:latin typeface="Arial" panose="020B0604020202020204" pitchFamily="34" charset="0"/>
              </a:rPr>
              <a:t>backprop</a:t>
            </a:r>
            <a:r>
              <a:rPr lang="ru-RU" dirty="0">
                <a:solidFill>
                  <a:schemeClr val="tx1"/>
                </a:solidFill>
                <a:latin typeface="Arial" panose="020B0604020202020204" pitchFamily="34" charset="0"/>
              </a:rPr>
              <a:t> только по худшей, запоминаем ее.</a:t>
            </a:r>
          </a:p>
          <a:p>
            <a:pPr marL="628650" lvl="3" indent="-352425">
              <a:buFont typeface="Arial" panose="020B0604020202020204" pitchFamily="34" charset="0"/>
              <a:buChar char="•"/>
            </a:pPr>
            <a:r>
              <a:rPr lang="ru-RU" dirty="0">
                <a:solidFill>
                  <a:schemeClr val="tx1"/>
                </a:solidFill>
                <a:latin typeface="Arial" panose="020B0604020202020204" pitchFamily="34" charset="0"/>
              </a:rPr>
              <a:t>Grid Search - </a:t>
            </a:r>
            <a:r>
              <a:rPr lang="ru-RU" dirty="0" err="1">
                <a:solidFill>
                  <a:schemeClr val="tx1"/>
                </a:solidFill>
                <a:latin typeface="Arial" panose="020B0604020202020204" pitchFamily="34" charset="0"/>
              </a:rPr>
              <a:t>дискретизируем</a:t>
            </a:r>
            <a:r>
              <a:rPr lang="ru-RU" dirty="0">
                <a:solidFill>
                  <a:schemeClr val="tx1"/>
                </a:solidFill>
                <a:latin typeface="Arial" panose="020B0604020202020204" pitchFamily="34" charset="0"/>
              </a:rPr>
              <a:t> пространство аугментаций и ищем "худшую".</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First-order</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adversarial</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learning</a:t>
            </a:r>
            <a:r>
              <a:rPr lang="ru-RU" dirty="0">
                <a:solidFill>
                  <a:schemeClr val="tx1"/>
                </a:solidFill>
                <a:latin typeface="Arial" panose="020B0604020202020204" pitchFamily="34" charset="0"/>
              </a:rPr>
              <a:t> - методы, которые позволяют найти пертурбацию, </a:t>
            </a:r>
            <a:r>
              <a:rPr lang="ru-RU" dirty="0" err="1">
                <a:solidFill>
                  <a:schemeClr val="tx1"/>
                </a:solidFill>
                <a:latin typeface="Arial" panose="020B0604020202020204" pitchFamily="34" charset="0"/>
              </a:rPr>
              <a:t>максиимизирующую</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с помощью процедуры оптимизации. Fast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Sign</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Method</a:t>
            </a:r>
            <a:r>
              <a:rPr lang="ru-RU" dirty="0">
                <a:solidFill>
                  <a:schemeClr val="tx1"/>
                </a:solidFill>
                <a:latin typeface="Arial" panose="020B0604020202020204" pitchFamily="34" charset="0"/>
              </a:rPr>
              <a:t> и </a:t>
            </a:r>
            <a:r>
              <a:rPr lang="ru-RU" dirty="0" err="1">
                <a:solidFill>
                  <a:schemeClr val="tx1"/>
                </a:solidFill>
                <a:latin typeface="Arial" panose="020B0604020202020204" pitchFamily="34" charset="0"/>
              </a:rPr>
              <a:t>Projected</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Descent</a:t>
            </a:r>
            <a:r>
              <a:rPr lang="ru-RU" dirty="0">
                <a:solidFill>
                  <a:schemeClr val="tx1"/>
                </a:solidFill>
                <a:latin typeface="Arial" panose="020B0604020202020204" pitchFamily="34" charset="0"/>
              </a:rPr>
              <a:t>. </a:t>
            </a:r>
          </a:p>
        </p:txBody>
      </p:sp>
      <p:sp>
        <p:nvSpPr>
          <p:cNvPr id="4" name="Прямоугольник 3"/>
          <p:cNvSpPr/>
          <p:nvPr/>
        </p:nvSpPr>
        <p:spPr>
          <a:xfrm>
            <a:off x="475820" y="4569738"/>
            <a:ext cx="2592376" cy="276999"/>
          </a:xfrm>
          <a:prstGeom prst="rect">
            <a:avLst/>
          </a:prstGeom>
        </p:spPr>
        <p:txBody>
          <a:bodyPr wrap="none">
            <a:spAutoFit/>
          </a:bodyPr>
          <a:lstStyle/>
          <a:p>
            <a:r>
              <a:rPr lang="ru-RU" sz="1200" dirty="0"/>
              <a:t>https://habr.com/ru/articles/683070/</a:t>
            </a:r>
          </a:p>
        </p:txBody>
      </p:sp>
      <p:pic>
        <p:nvPicPr>
          <p:cNvPr id="6" name="Рисунок 5">
            <a:extLst>
              <a:ext uri="{FF2B5EF4-FFF2-40B4-BE49-F238E27FC236}">
                <a16:creationId xmlns:a16="http://schemas.microsoft.com/office/drawing/2014/main" id="{DA271A53-BC0A-F87B-7A52-6AB20708A5A9}"/>
              </a:ext>
            </a:extLst>
          </p:cNvPr>
          <p:cNvPicPr>
            <a:picLocks noChangeAspect="1"/>
          </p:cNvPicPr>
          <p:nvPr/>
        </p:nvPicPr>
        <p:blipFill>
          <a:blip r:embed="rId2"/>
          <a:stretch>
            <a:fillRect/>
          </a:stretch>
        </p:blipFill>
        <p:spPr>
          <a:xfrm>
            <a:off x="174218" y="4773059"/>
            <a:ext cx="3321194" cy="1705177"/>
          </a:xfrm>
          <a:prstGeom prst="rect">
            <a:avLst/>
          </a:prstGeom>
        </p:spPr>
      </p:pic>
      <p:sp>
        <p:nvSpPr>
          <p:cNvPr id="10" name="TextBox 9">
            <a:extLst>
              <a:ext uri="{FF2B5EF4-FFF2-40B4-BE49-F238E27FC236}">
                <a16:creationId xmlns:a16="http://schemas.microsoft.com/office/drawing/2014/main" id="{C37193E9-14ED-3FF9-07B6-B63500268232}"/>
              </a:ext>
            </a:extLst>
          </p:cNvPr>
          <p:cNvSpPr txBox="1"/>
          <p:nvPr/>
        </p:nvSpPr>
        <p:spPr>
          <a:xfrm>
            <a:off x="215975" y="6402084"/>
            <a:ext cx="3292820" cy="461665"/>
          </a:xfrm>
          <a:prstGeom prst="rect">
            <a:avLst/>
          </a:prstGeom>
          <a:noFill/>
        </p:spPr>
        <p:txBody>
          <a:bodyPr wrap="square">
            <a:spAutoFit/>
          </a:bodyPr>
          <a:lstStyle/>
          <a:p>
            <a:r>
              <a:rPr lang="ru-RU" sz="1200" dirty="0" err="1"/>
              <a:t>https</a:t>
            </a:r>
            <a:r>
              <a:rPr lang="ru-RU" sz="1200" dirty="0"/>
              <a:t>://</a:t>
            </a:r>
            <a:r>
              <a:rPr lang="ru-RU" sz="1200" dirty="0" err="1"/>
              <a:t>petiushko.info</a:t>
            </a:r>
            <a:r>
              <a:rPr lang="ru-RU" sz="1200" dirty="0"/>
              <a:t>/</a:t>
            </a:r>
            <a:r>
              <a:rPr lang="ru-RU" sz="1200" dirty="0" err="1"/>
              <a:t>files</a:t>
            </a:r>
            <a:r>
              <a:rPr lang="ru-RU" sz="1200" dirty="0"/>
              <a:t>/20210204_CNN_Robustness_Faces_RU.pdf</a:t>
            </a:r>
          </a:p>
        </p:txBody>
      </p:sp>
      <p:pic>
        <p:nvPicPr>
          <p:cNvPr id="12" name="Рисунок 11">
            <a:extLst>
              <a:ext uri="{FF2B5EF4-FFF2-40B4-BE49-F238E27FC236}">
                <a16:creationId xmlns:a16="http://schemas.microsoft.com/office/drawing/2014/main" id="{C1787227-701C-A408-4607-32143359E919}"/>
              </a:ext>
            </a:extLst>
          </p:cNvPr>
          <p:cNvPicPr>
            <a:picLocks noChangeAspect="1"/>
          </p:cNvPicPr>
          <p:nvPr/>
        </p:nvPicPr>
        <p:blipFill>
          <a:blip r:embed="rId3"/>
          <a:stretch>
            <a:fillRect/>
          </a:stretch>
        </p:blipFill>
        <p:spPr>
          <a:xfrm>
            <a:off x="187601" y="2858069"/>
            <a:ext cx="1564843" cy="1767693"/>
          </a:xfrm>
          <a:prstGeom prst="rect">
            <a:avLst/>
          </a:prstGeom>
        </p:spPr>
      </p:pic>
      <p:pic>
        <p:nvPicPr>
          <p:cNvPr id="14" name="Рисунок 13">
            <a:extLst>
              <a:ext uri="{FF2B5EF4-FFF2-40B4-BE49-F238E27FC236}">
                <a16:creationId xmlns:a16="http://schemas.microsoft.com/office/drawing/2014/main" id="{D63ADF48-BC2F-544A-B097-1AB24C6B909C}"/>
              </a:ext>
            </a:extLst>
          </p:cNvPr>
          <p:cNvPicPr>
            <a:picLocks noChangeAspect="1"/>
          </p:cNvPicPr>
          <p:nvPr/>
        </p:nvPicPr>
        <p:blipFill>
          <a:blip r:embed="rId4"/>
          <a:stretch>
            <a:fillRect/>
          </a:stretch>
        </p:blipFill>
        <p:spPr>
          <a:xfrm>
            <a:off x="1791571" y="2840413"/>
            <a:ext cx="1453167" cy="1803003"/>
          </a:xfrm>
          <a:prstGeom prst="rect">
            <a:avLst/>
          </a:prstGeom>
        </p:spPr>
      </p:pic>
      <p:pic>
        <p:nvPicPr>
          <p:cNvPr id="11" name="Picture 2" descr="Adversarial Attacks on LLM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738" y="3632617"/>
            <a:ext cx="4776020" cy="2906447"/>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422958" y="6478236"/>
            <a:ext cx="4465436" cy="276999"/>
          </a:xfrm>
          <a:prstGeom prst="rect">
            <a:avLst/>
          </a:prstGeom>
          <a:solidFill>
            <a:schemeClr val="bg1"/>
          </a:solidFill>
        </p:spPr>
        <p:txBody>
          <a:bodyPr wrap="square">
            <a:spAutoFit/>
          </a:bodyPr>
          <a:lstStyle/>
          <a:p>
            <a:r>
              <a:rPr lang="ru-RU" sz="1200" dirty="0"/>
              <a:t>https://lilianweng.github.io/posts/2023-10-25-adv-attack-llm/</a:t>
            </a:r>
          </a:p>
        </p:txBody>
      </p:sp>
      <p:pic>
        <p:nvPicPr>
          <p:cNvPr id="13" name="Рисунок 12">
            <a:extLst>
              <a:ext uri="{FF2B5EF4-FFF2-40B4-BE49-F238E27FC236}">
                <a16:creationId xmlns:a16="http://schemas.microsoft.com/office/drawing/2014/main" id="{F94C5F97-2B49-C4B6-0B9C-5DC428C17043}"/>
              </a:ext>
            </a:extLst>
          </p:cNvPr>
          <p:cNvPicPr>
            <a:picLocks noChangeAspect="1"/>
          </p:cNvPicPr>
          <p:nvPr/>
        </p:nvPicPr>
        <p:blipFill rotWithShape="1">
          <a:blip r:embed="rId6"/>
          <a:srcRect l="2673"/>
          <a:stretch/>
        </p:blipFill>
        <p:spPr>
          <a:xfrm>
            <a:off x="7888394" y="2949891"/>
            <a:ext cx="4145393" cy="2203961"/>
          </a:xfrm>
          <a:prstGeom prst="rect">
            <a:avLst/>
          </a:prstGeom>
        </p:spPr>
      </p:pic>
      <p:pic>
        <p:nvPicPr>
          <p:cNvPr id="15" name="Рисунок 14">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t="44717"/>
          <a:stretch/>
        </p:blipFill>
        <p:spPr>
          <a:xfrm>
            <a:off x="7911693" y="5574087"/>
            <a:ext cx="3403600" cy="1179512"/>
          </a:xfrm>
          <a:prstGeom prst="rect">
            <a:avLst/>
          </a:prstGeom>
        </p:spPr>
      </p:pic>
      <p:pic>
        <p:nvPicPr>
          <p:cNvPr id="16" name="Рисунок 15">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l="3358" t="961" r="-3358" b="82074"/>
          <a:stretch/>
        </p:blipFill>
        <p:spPr>
          <a:xfrm>
            <a:off x="8020758" y="5210501"/>
            <a:ext cx="3403600" cy="361950"/>
          </a:xfrm>
          <a:prstGeom prst="rect">
            <a:avLst/>
          </a:prstGeom>
        </p:spPr>
      </p:pic>
      <p:cxnSp>
        <p:nvCxnSpPr>
          <p:cNvPr id="7" name="Прямая соединительная линия 6">
            <a:extLst>
              <a:ext uri="{FF2B5EF4-FFF2-40B4-BE49-F238E27FC236}">
                <a16:creationId xmlns:a16="http://schemas.microsoft.com/office/drawing/2014/main" id="{813E7C72-8F2B-D103-4904-9E4AA1A92E94}"/>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3707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C6F67B-CE8E-3991-AE2F-F7FAF11B5DDE}"/>
              </a:ext>
            </a:extLst>
          </p:cNvPr>
          <p:cNvSpPr>
            <a:spLocks noGrp="1"/>
          </p:cNvSpPr>
          <p:nvPr>
            <p:ph type="title"/>
          </p:nvPr>
        </p:nvSpPr>
        <p:spPr>
          <a:xfrm>
            <a:off x="132348" y="64812"/>
            <a:ext cx="10515600" cy="794128"/>
          </a:xfrm>
        </p:spPr>
        <p:txBody>
          <a:bodyPr/>
          <a:lstStyle/>
          <a:p>
            <a:r>
              <a:rPr lang="en-US" dirty="0" err="1"/>
              <a:t>Ограни</a:t>
            </a:r>
            <a:r>
              <a:rPr lang="ru-RU" dirty="0" err="1"/>
              <a:t>чения</a:t>
            </a:r>
            <a:r>
              <a:rPr lang="ru-RU" dirty="0"/>
              <a:t> при увеличении данных</a:t>
            </a:r>
          </a:p>
        </p:txBody>
      </p:sp>
      <p:pic>
        <p:nvPicPr>
          <p:cNvPr id="5" name="Рисунок 4">
            <a:extLst>
              <a:ext uri="{FF2B5EF4-FFF2-40B4-BE49-F238E27FC236}">
                <a16:creationId xmlns:a16="http://schemas.microsoft.com/office/drawing/2014/main" id="{2530A31B-6237-6B7A-B6B9-0C878378D608}"/>
              </a:ext>
            </a:extLst>
          </p:cNvPr>
          <p:cNvPicPr>
            <a:picLocks noChangeAspect="1"/>
          </p:cNvPicPr>
          <p:nvPr/>
        </p:nvPicPr>
        <p:blipFill>
          <a:blip r:embed="rId2"/>
          <a:srcRect t="16825"/>
          <a:stretch/>
        </p:blipFill>
        <p:spPr>
          <a:xfrm>
            <a:off x="132348" y="668553"/>
            <a:ext cx="4355432" cy="2795715"/>
          </a:xfrm>
          <a:prstGeom prst="rect">
            <a:avLst/>
          </a:prstGeom>
        </p:spPr>
      </p:pic>
      <p:pic>
        <p:nvPicPr>
          <p:cNvPr id="7" name="Рисунок 6">
            <a:extLst>
              <a:ext uri="{FF2B5EF4-FFF2-40B4-BE49-F238E27FC236}">
                <a16:creationId xmlns:a16="http://schemas.microsoft.com/office/drawing/2014/main" id="{1A877F7A-ED32-797A-01A0-FD503E56458A}"/>
              </a:ext>
            </a:extLst>
          </p:cNvPr>
          <p:cNvPicPr>
            <a:picLocks noChangeAspect="1"/>
          </p:cNvPicPr>
          <p:nvPr/>
        </p:nvPicPr>
        <p:blipFill rotWithShape="1">
          <a:blip r:embed="rId3"/>
          <a:srcRect b="16954"/>
          <a:stretch/>
        </p:blipFill>
        <p:spPr>
          <a:xfrm>
            <a:off x="92092" y="2981866"/>
            <a:ext cx="4435944" cy="2099325"/>
          </a:xfrm>
          <a:prstGeom prst="rect">
            <a:avLst/>
          </a:prstGeom>
        </p:spPr>
      </p:pic>
      <p:pic>
        <p:nvPicPr>
          <p:cNvPr id="9" name="Рисунок 8">
            <a:extLst>
              <a:ext uri="{FF2B5EF4-FFF2-40B4-BE49-F238E27FC236}">
                <a16:creationId xmlns:a16="http://schemas.microsoft.com/office/drawing/2014/main" id="{D8EDC0CB-6419-9132-955B-BADE013FB515}"/>
              </a:ext>
            </a:extLst>
          </p:cNvPr>
          <p:cNvPicPr>
            <a:picLocks noChangeAspect="1"/>
          </p:cNvPicPr>
          <p:nvPr/>
        </p:nvPicPr>
        <p:blipFill>
          <a:blip r:embed="rId4"/>
          <a:srcRect t="23382"/>
          <a:stretch/>
        </p:blipFill>
        <p:spPr>
          <a:xfrm>
            <a:off x="92092" y="5067828"/>
            <a:ext cx="5016195" cy="1723497"/>
          </a:xfrm>
          <a:prstGeom prst="rect">
            <a:avLst/>
          </a:prstGeom>
        </p:spPr>
      </p:pic>
      <p:pic>
        <p:nvPicPr>
          <p:cNvPr id="10" name="Рисунок 9">
            <a:extLst>
              <a:ext uri="{FF2B5EF4-FFF2-40B4-BE49-F238E27FC236}">
                <a16:creationId xmlns:a16="http://schemas.microsoft.com/office/drawing/2014/main" id="{F44DBF40-0E4B-1190-D596-5FD6B3BB0972}"/>
              </a:ext>
            </a:extLst>
          </p:cNvPr>
          <p:cNvPicPr>
            <a:picLocks noChangeAspect="1"/>
          </p:cNvPicPr>
          <p:nvPr/>
        </p:nvPicPr>
        <p:blipFill>
          <a:blip r:embed="rId5"/>
          <a:srcRect t="15027"/>
          <a:stretch/>
        </p:blipFill>
        <p:spPr>
          <a:xfrm>
            <a:off x="6096000" y="729916"/>
            <a:ext cx="5306872" cy="2672988"/>
          </a:xfrm>
          <a:prstGeom prst="rect">
            <a:avLst/>
          </a:prstGeom>
        </p:spPr>
      </p:pic>
      <p:pic>
        <p:nvPicPr>
          <p:cNvPr id="8" name="Рисунок 7">
            <a:extLst>
              <a:ext uri="{FF2B5EF4-FFF2-40B4-BE49-F238E27FC236}">
                <a16:creationId xmlns:a16="http://schemas.microsoft.com/office/drawing/2014/main" id="{64F8741E-1709-7574-A69B-3D6F623BB998}"/>
              </a:ext>
            </a:extLst>
          </p:cNvPr>
          <p:cNvPicPr>
            <a:picLocks noChangeAspect="1"/>
          </p:cNvPicPr>
          <p:nvPr/>
        </p:nvPicPr>
        <p:blipFill>
          <a:blip r:embed="rId6"/>
          <a:stretch>
            <a:fillRect/>
          </a:stretch>
        </p:blipFill>
        <p:spPr>
          <a:xfrm>
            <a:off x="5486400" y="3371058"/>
            <a:ext cx="6469343" cy="3420267"/>
          </a:xfrm>
          <a:prstGeom prst="rect">
            <a:avLst/>
          </a:prstGeom>
        </p:spPr>
      </p:pic>
    </p:spTree>
    <p:extLst>
      <p:ext uri="{BB962C8B-B14F-4D97-AF65-F5344CB8AC3E}">
        <p14:creationId xmlns:p14="http://schemas.microsoft.com/office/powerpoint/2010/main" val="739159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111738"/>
            <a:ext cx="11210581" cy="571309"/>
          </a:xfrm>
        </p:spPr>
        <p:txBody>
          <a:bodyPr>
            <a:normAutofit fontScale="90000"/>
          </a:bodyPr>
          <a:lstStyle/>
          <a:p>
            <a:r>
              <a:rPr lang="ru-RU" b="1" dirty="0">
                <a:solidFill>
                  <a:srgbClr val="222222"/>
                </a:solidFill>
              </a:rPr>
              <a:t>Робастность</a:t>
            </a:r>
            <a:r>
              <a:rPr lang="en-US" b="1" dirty="0">
                <a:solidFill>
                  <a:srgbClr val="222222"/>
                </a:solidFill>
              </a:rPr>
              <a:t> </a:t>
            </a:r>
            <a:r>
              <a:rPr lang="en-US" b="1" dirty="0" err="1">
                <a:solidFill>
                  <a:srgbClr val="222222"/>
                </a:solidFill>
              </a:rPr>
              <a:t>може</a:t>
            </a:r>
            <a:r>
              <a:rPr lang="ru-RU" b="1" dirty="0">
                <a:solidFill>
                  <a:srgbClr val="222222"/>
                </a:solidFill>
              </a:rPr>
              <a:t>т быть разной </a:t>
            </a:r>
            <a:endParaRPr lang="ru-RU" dirty="0"/>
          </a:p>
        </p:txBody>
      </p:sp>
      <p:sp>
        <p:nvSpPr>
          <p:cNvPr id="4" name="Текст 3"/>
          <p:cNvSpPr>
            <a:spLocks noGrp="1"/>
          </p:cNvSpPr>
          <p:nvPr>
            <p:ph type="body" idx="1"/>
          </p:nvPr>
        </p:nvSpPr>
        <p:spPr>
          <a:xfrm>
            <a:off x="291336" y="4424747"/>
            <a:ext cx="5309057" cy="1752216"/>
          </a:xfrm>
        </p:spPr>
        <p:txBody>
          <a:bodyPr/>
          <a:lstStyle/>
          <a:p>
            <a:r>
              <a:rPr lang="ru-RU" dirty="0"/>
              <a:t>Робастность может быть разной в зависимости  критериев и требований </a:t>
            </a:r>
          </a:p>
        </p:txBody>
      </p:sp>
      <p:pic>
        <p:nvPicPr>
          <p:cNvPr id="1026" name="Picture 2" descr="Robustness vs Accuracy | En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86228"/>
            <a:ext cx="5952781" cy="5621304"/>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5521754" y="6384371"/>
            <a:ext cx="5832046" cy="307777"/>
          </a:xfrm>
          <a:prstGeom prst="rect">
            <a:avLst/>
          </a:prstGeom>
        </p:spPr>
        <p:txBody>
          <a:bodyPr wrap="none">
            <a:spAutoFit/>
          </a:bodyPr>
          <a:lstStyle/>
          <a:p>
            <a:r>
              <a:rPr lang="ru-RU" dirty="0"/>
              <a:t>https://encord.com/blog/model-robustness-machine-learning-strategies/</a:t>
            </a:r>
          </a:p>
        </p:txBody>
      </p:sp>
      <p:pic>
        <p:nvPicPr>
          <p:cNvPr id="2050" name="Picture 2" descr="AI Maintenance: A Robustness Perspective"/>
          <p:cNvPicPr>
            <a:picLocks noChangeAspect="1" noChangeArrowheads="1"/>
          </p:cNvPicPr>
          <p:nvPr/>
        </p:nvPicPr>
        <p:blipFill rotWithShape="1">
          <a:blip r:embed="rId4">
            <a:extLst>
              <a:ext uri="{28A0092B-C50C-407E-A947-70E740481C1C}">
                <a14:useLocalDpi xmlns:a14="http://schemas.microsoft.com/office/drawing/2010/main" val="0"/>
              </a:ext>
            </a:extLst>
          </a:blip>
          <a:srcRect l="43262"/>
          <a:stretch/>
        </p:blipFill>
        <p:spPr bwMode="auto">
          <a:xfrm>
            <a:off x="291336" y="594399"/>
            <a:ext cx="5309057" cy="377109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43219" y="6063507"/>
            <a:ext cx="4557990" cy="523220"/>
          </a:xfrm>
          <a:prstGeom prst="rect">
            <a:avLst/>
          </a:prstGeom>
        </p:spPr>
        <p:txBody>
          <a:bodyPr wrap="square">
            <a:spAutoFit/>
          </a:bodyPr>
          <a:lstStyle/>
          <a:p>
            <a:r>
              <a:rPr lang="ru-RU" dirty="0" err="1"/>
              <a:t>https</a:t>
            </a:r>
            <a:r>
              <a:rPr lang="ru-RU" dirty="0"/>
              <a:t>://</a:t>
            </a:r>
            <a:r>
              <a:rPr lang="ru-RU" dirty="0" err="1"/>
              <a:t>www.computer.org</a:t>
            </a:r>
            <a:r>
              <a:rPr lang="ru-RU" dirty="0"/>
              <a:t>/</a:t>
            </a:r>
            <a:r>
              <a:rPr lang="ru-RU" dirty="0" err="1"/>
              <a:t>csdl</a:t>
            </a:r>
            <a:r>
              <a:rPr lang="ru-RU" dirty="0"/>
              <a:t>/</a:t>
            </a:r>
            <a:r>
              <a:rPr lang="ru-RU" dirty="0" err="1"/>
              <a:t>magazine</a:t>
            </a:r>
            <a:r>
              <a:rPr lang="ru-RU" dirty="0"/>
              <a:t>/</a:t>
            </a:r>
            <a:r>
              <a:rPr lang="ru-RU" dirty="0" err="1"/>
              <a:t>co</a:t>
            </a:r>
            <a:r>
              <a:rPr lang="ru-RU" dirty="0"/>
              <a:t>/2023/02/10042081/1KEthF8o5zi</a:t>
            </a:r>
          </a:p>
        </p:txBody>
      </p:sp>
    </p:spTree>
    <p:extLst>
      <p:ext uri="{BB962C8B-B14F-4D97-AF65-F5344CB8AC3E}">
        <p14:creationId xmlns:p14="http://schemas.microsoft.com/office/powerpoint/2010/main" val="683407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0BFAE6-BD4A-1A64-334E-88E59BCAF6C6}"/>
              </a:ext>
            </a:extLst>
          </p:cNvPr>
          <p:cNvSpPr>
            <a:spLocks noGrp="1"/>
          </p:cNvSpPr>
          <p:nvPr>
            <p:ph type="title"/>
          </p:nvPr>
        </p:nvSpPr>
        <p:spPr>
          <a:xfrm>
            <a:off x="225640" y="365125"/>
            <a:ext cx="11128160" cy="741363"/>
          </a:xfrm>
        </p:spPr>
        <p:txBody>
          <a:bodyPr/>
          <a:lstStyle/>
          <a:p>
            <a:r>
              <a:rPr lang="ru-RU" dirty="0"/>
              <a:t>Метрики робастности</a:t>
            </a:r>
          </a:p>
        </p:txBody>
      </p:sp>
      <p:sp>
        <p:nvSpPr>
          <p:cNvPr id="3" name="Текст 2">
            <a:extLst>
              <a:ext uri="{FF2B5EF4-FFF2-40B4-BE49-F238E27FC236}">
                <a16:creationId xmlns:a16="http://schemas.microsoft.com/office/drawing/2014/main" id="{F1EAC198-E4E1-61F0-A7EF-332E5B52D7D9}"/>
              </a:ext>
            </a:extLst>
          </p:cNvPr>
          <p:cNvSpPr>
            <a:spLocks noGrp="1"/>
          </p:cNvSpPr>
          <p:nvPr>
            <p:ph type="body" idx="1"/>
          </p:nvPr>
        </p:nvSpPr>
        <p:spPr/>
        <p:txBody>
          <a:bodyPr/>
          <a:lstStyle/>
          <a:p>
            <a:endParaRPr lang="ru-RU" dirty="0"/>
          </a:p>
        </p:txBody>
      </p:sp>
      <p:pic>
        <p:nvPicPr>
          <p:cNvPr id="5" name="Рисунок 4">
            <a:extLst>
              <a:ext uri="{FF2B5EF4-FFF2-40B4-BE49-F238E27FC236}">
                <a16:creationId xmlns:a16="http://schemas.microsoft.com/office/drawing/2014/main" id="{6491473E-18FC-888E-BB97-F89C9EB90A36}"/>
              </a:ext>
            </a:extLst>
          </p:cNvPr>
          <p:cNvPicPr>
            <a:picLocks noChangeAspect="1"/>
          </p:cNvPicPr>
          <p:nvPr/>
        </p:nvPicPr>
        <p:blipFill>
          <a:blip r:embed="rId2"/>
          <a:stretch>
            <a:fillRect/>
          </a:stretch>
        </p:blipFill>
        <p:spPr>
          <a:xfrm>
            <a:off x="126475" y="1118394"/>
            <a:ext cx="3991646" cy="4472781"/>
          </a:xfrm>
          <a:prstGeom prst="rect">
            <a:avLst/>
          </a:prstGeom>
        </p:spPr>
      </p:pic>
      <p:sp>
        <p:nvSpPr>
          <p:cNvPr id="7" name="TextBox 6">
            <a:extLst>
              <a:ext uri="{FF2B5EF4-FFF2-40B4-BE49-F238E27FC236}">
                <a16:creationId xmlns:a16="http://schemas.microsoft.com/office/drawing/2014/main" id="{BBB5CA4C-A4E6-4165-1FB4-FDF18AC25AB4}"/>
              </a:ext>
            </a:extLst>
          </p:cNvPr>
          <p:cNvSpPr txBox="1"/>
          <p:nvPr/>
        </p:nvSpPr>
        <p:spPr>
          <a:xfrm>
            <a:off x="375986" y="6492875"/>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pic>
        <p:nvPicPr>
          <p:cNvPr id="8" name="Рисунок 7">
            <a:extLst>
              <a:ext uri="{FF2B5EF4-FFF2-40B4-BE49-F238E27FC236}">
                <a16:creationId xmlns:a16="http://schemas.microsoft.com/office/drawing/2014/main" id="{6BFF88C4-D5E8-D24B-EBF9-850ABF26F5C9}"/>
              </a:ext>
            </a:extLst>
          </p:cNvPr>
          <p:cNvPicPr>
            <a:picLocks noChangeAspect="1"/>
          </p:cNvPicPr>
          <p:nvPr/>
        </p:nvPicPr>
        <p:blipFill>
          <a:blip r:embed="rId3"/>
          <a:stretch>
            <a:fillRect/>
          </a:stretch>
        </p:blipFill>
        <p:spPr>
          <a:xfrm>
            <a:off x="4254451" y="1065327"/>
            <a:ext cx="3276600" cy="1117600"/>
          </a:xfrm>
          <a:prstGeom prst="rect">
            <a:avLst/>
          </a:prstGeom>
        </p:spPr>
      </p:pic>
      <p:pic>
        <p:nvPicPr>
          <p:cNvPr id="13" name="Рисунок 12">
            <a:extLst>
              <a:ext uri="{FF2B5EF4-FFF2-40B4-BE49-F238E27FC236}">
                <a16:creationId xmlns:a16="http://schemas.microsoft.com/office/drawing/2014/main" id="{4AFF97E0-8357-79D2-B8CB-0B7A193D28A3}"/>
              </a:ext>
            </a:extLst>
          </p:cNvPr>
          <p:cNvPicPr>
            <a:picLocks noChangeAspect="1"/>
          </p:cNvPicPr>
          <p:nvPr/>
        </p:nvPicPr>
        <p:blipFill>
          <a:blip r:embed="rId4"/>
          <a:stretch>
            <a:fillRect/>
          </a:stretch>
        </p:blipFill>
        <p:spPr>
          <a:xfrm>
            <a:off x="8411077" y="176327"/>
            <a:ext cx="3492500" cy="2006600"/>
          </a:xfrm>
          <a:prstGeom prst="rect">
            <a:avLst/>
          </a:prstGeom>
        </p:spPr>
      </p:pic>
      <p:pic>
        <p:nvPicPr>
          <p:cNvPr id="14" name="Рисунок 13">
            <a:extLst>
              <a:ext uri="{FF2B5EF4-FFF2-40B4-BE49-F238E27FC236}">
                <a16:creationId xmlns:a16="http://schemas.microsoft.com/office/drawing/2014/main" id="{C9930BE1-2D24-E837-ABCF-8188B0A0FADE}"/>
              </a:ext>
            </a:extLst>
          </p:cNvPr>
          <p:cNvPicPr>
            <a:picLocks noChangeAspect="1"/>
          </p:cNvPicPr>
          <p:nvPr/>
        </p:nvPicPr>
        <p:blipFill>
          <a:blip r:embed="rId5"/>
          <a:stretch>
            <a:fillRect/>
          </a:stretch>
        </p:blipFill>
        <p:spPr>
          <a:xfrm>
            <a:off x="8644929" y="2106466"/>
            <a:ext cx="3200400" cy="1739900"/>
          </a:xfrm>
          <a:prstGeom prst="rect">
            <a:avLst/>
          </a:prstGeom>
        </p:spPr>
      </p:pic>
      <p:sp>
        <p:nvSpPr>
          <p:cNvPr id="16" name="TextBox 15">
            <a:extLst>
              <a:ext uri="{FF2B5EF4-FFF2-40B4-BE49-F238E27FC236}">
                <a16:creationId xmlns:a16="http://schemas.microsoft.com/office/drawing/2014/main" id="{AFFFB8F3-45C4-6924-827E-082EDFF7F633}"/>
              </a:ext>
            </a:extLst>
          </p:cNvPr>
          <p:cNvSpPr txBox="1"/>
          <p:nvPr/>
        </p:nvSpPr>
        <p:spPr>
          <a:xfrm>
            <a:off x="1321993" y="6190108"/>
            <a:ext cx="6106026"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10" name="Рисунок 9">
            <a:extLst>
              <a:ext uri="{FF2B5EF4-FFF2-40B4-BE49-F238E27FC236}">
                <a16:creationId xmlns:a16="http://schemas.microsoft.com/office/drawing/2014/main" id="{8BBD08DD-CF59-B02A-5C36-9A4403F0B418}"/>
              </a:ext>
            </a:extLst>
          </p:cNvPr>
          <p:cNvPicPr>
            <a:picLocks noChangeAspect="1"/>
          </p:cNvPicPr>
          <p:nvPr/>
        </p:nvPicPr>
        <p:blipFill>
          <a:blip r:embed="rId6"/>
          <a:stretch>
            <a:fillRect/>
          </a:stretch>
        </p:blipFill>
        <p:spPr>
          <a:xfrm>
            <a:off x="4118121" y="2240632"/>
            <a:ext cx="4698162" cy="2532062"/>
          </a:xfrm>
          <a:prstGeom prst="rect">
            <a:avLst/>
          </a:prstGeom>
        </p:spPr>
      </p:pic>
      <p:pic>
        <p:nvPicPr>
          <p:cNvPr id="11" name="Рисунок 10">
            <a:extLst>
              <a:ext uri="{FF2B5EF4-FFF2-40B4-BE49-F238E27FC236}">
                <a16:creationId xmlns:a16="http://schemas.microsoft.com/office/drawing/2014/main" id="{F34D931D-61E0-DA43-7C78-1BCD5FAACEB4}"/>
              </a:ext>
            </a:extLst>
          </p:cNvPr>
          <p:cNvPicPr>
            <a:picLocks noChangeAspect="1"/>
          </p:cNvPicPr>
          <p:nvPr/>
        </p:nvPicPr>
        <p:blipFill>
          <a:blip r:embed="rId7"/>
          <a:stretch>
            <a:fillRect/>
          </a:stretch>
        </p:blipFill>
        <p:spPr>
          <a:xfrm>
            <a:off x="7428019" y="4148384"/>
            <a:ext cx="4868209" cy="2608370"/>
          </a:xfrm>
          <a:prstGeom prst="rect">
            <a:avLst/>
          </a:prstGeom>
        </p:spPr>
      </p:pic>
    </p:spTree>
    <p:extLst>
      <p:ext uri="{BB962C8B-B14F-4D97-AF65-F5344CB8AC3E}">
        <p14:creationId xmlns:p14="http://schemas.microsoft.com/office/powerpoint/2010/main" val="1050679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278" y="4745"/>
            <a:ext cx="11285434" cy="626187"/>
          </a:xfrm>
        </p:spPr>
        <p:txBody>
          <a:bodyPr>
            <a:normAutofit/>
          </a:bodyPr>
          <a:lstStyle/>
          <a:p>
            <a:r>
              <a:rPr lang="ru-RU" sz="3600" dirty="0" smtClean="0"/>
              <a:t>Еще о робастности</a:t>
            </a:r>
            <a:r>
              <a:rPr lang="en-US" sz="3600" dirty="0" smtClean="0"/>
              <a:t> – </a:t>
            </a:r>
            <a:r>
              <a:rPr lang="ru-RU" sz="3600" dirty="0" smtClean="0"/>
              <a:t>Обобщающая способность. виды</a:t>
            </a:r>
            <a:endParaRPr lang="ru-RU" sz="3600" dirty="0"/>
          </a:p>
        </p:txBody>
      </p:sp>
      <p:sp>
        <p:nvSpPr>
          <p:cNvPr id="3" name="Текст 2"/>
          <p:cNvSpPr>
            <a:spLocks noGrp="1"/>
          </p:cNvSpPr>
          <p:nvPr>
            <p:ph type="body" idx="1"/>
          </p:nvPr>
        </p:nvSpPr>
        <p:spPr>
          <a:xfrm>
            <a:off x="145278" y="512748"/>
            <a:ext cx="11904292" cy="6187155"/>
          </a:xfrm>
        </p:spPr>
        <p:txBody>
          <a:bodyPr>
            <a:noAutofit/>
          </a:bodyPr>
          <a:lstStyle/>
          <a:p>
            <a:pPr>
              <a:spcBef>
                <a:spcPts val="0"/>
              </a:spcBef>
            </a:pPr>
            <a:r>
              <a:rPr lang="ru-RU" sz="1700" b="1" dirty="0" err="1"/>
              <a:t>Uninformative</a:t>
            </a:r>
            <a:r>
              <a:rPr lang="ru-RU" sz="1700" b="1" dirty="0"/>
              <a:t> </a:t>
            </a:r>
            <a:r>
              <a:rPr lang="ru-RU" sz="1700" b="1" dirty="0" err="1"/>
              <a:t>features</a:t>
            </a:r>
            <a:r>
              <a:rPr lang="ru-RU" sz="1700" dirty="0"/>
              <a:t>. Сеть использует признаки, которые не позволяют эффективно предсказывать ответ даже на обучающей выборке, например, нейронная сеть со случайно </a:t>
            </a:r>
            <a:r>
              <a:rPr lang="ru-RU" sz="1700" dirty="0" smtClean="0"/>
              <a:t>инициализированным </a:t>
            </a:r>
            <a:r>
              <a:rPr lang="ru-RU" sz="1700" dirty="0"/>
              <a:t>выходным слоем</a:t>
            </a:r>
            <a:r>
              <a:rPr lang="ru-RU" sz="1700" dirty="0" smtClean="0"/>
              <a:t>.</a:t>
            </a:r>
          </a:p>
          <a:p>
            <a:pPr>
              <a:spcBef>
                <a:spcPts val="0"/>
              </a:spcBef>
            </a:pPr>
            <a:r>
              <a:rPr lang="ru-RU" sz="1700" b="1" dirty="0" err="1" smtClean="0"/>
              <a:t>Overfitting</a:t>
            </a:r>
            <a:r>
              <a:rPr lang="ru-RU" sz="1700" b="1" dirty="0" smtClean="0"/>
              <a:t> </a:t>
            </a:r>
            <a:r>
              <a:rPr lang="ru-RU" sz="1700" b="1" dirty="0" err="1"/>
              <a:t>features</a:t>
            </a:r>
            <a:r>
              <a:rPr lang="ru-RU" sz="1700" dirty="0" smtClean="0"/>
              <a:t>. </a:t>
            </a:r>
            <a:r>
              <a:rPr lang="ru-RU" sz="1700" dirty="0"/>
              <a:t>Сеть использует признаки, которые позволяют эффективно предсказывать ответ на обучающей выборке, но не на всем распределении, из которого получена эта выборка</a:t>
            </a:r>
            <a:r>
              <a:rPr lang="ru-RU" sz="1700" dirty="0" smtClean="0"/>
              <a:t>.</a:t>
            </a:r>
          </a:p>
          <a:p>
            <a:pPr lvl="0">
              <a:spcBef>
                <a:spcPts val="0"/>
              </a:spcBef>
            </a:pPr>
            <a:r>
              <a:rPr lang="en-US" sz="1700" b="1" dirty="0" smtClean="0"/>
              <a:t>Shortcuts</a:t>
            </a:r>
            <a:r>
              <a:rPr lang="ru-RU" sz="1700" dirty="0" smtClean="0"/>
              <a:t> </a:t>
            </a:r>
            <a:r>
              <a:rPr lang="ru-RU" sz="1700" b="1" dirty="0" err="1"/>
              <a:t>features</a:t>
            </a:r>
            <a:r>
              <a:rPr lang="ru-RU" sz="1700" dirty="0" smtClean="0"/>
              <a:t> </a:t>
            </a:r>
            <a:r>
              <a:rPr lang="ru-RU" altLang="ru-RU" sz="1700" dirty="0">
                <a:solidFill>
                  <a:srgbClr val="333333"/>
                </a:solidFill>
              </a:rPr>
              <a:t>Сеть использует признаки, которые позволяют эффективно предсказывать ответ на распределении данных </a:t>
            </a:r>
            <a:r>
              <a:rPr lang="ru-RU" altLang="ru-RU" sz="1700" dirty="0">
                <a:solidFill>
                  <a:schemeClr val="tx1"/>
                </a:solidFill>
              </a:rPr>
              <a:t>  </a:t>
            </a:r>
            <a:r>
              <a:rPr lang="ru-RU" altLang="ru-RU" sz="1700" dirty="0">
                <a:solidFill>
                  <a:srgbClr val="333333"/>
                </a:solidFill>
              </a:rPr>
              <a:t>, из которого взята обучающая (и, как правило, тестовая) выборка. Поскольку выборка является набором независимых примеров, используется термин </a:t>
            </a:r>
            <a:r>
              <a:rPr lang="ru-RU" altLang="ru-RU" sz="1700" i="1" dirty="0" err="1">
                <a:solidFill>
                  <a:srgbClr val="333333"/>
                </a:solidFill>
              </a:rPr>
              <a:t>independent</a:t>
            </a:r>
            <a:r>
              <a:rPr lang="ru-RU" altLang="ru-RU" sz="1700" i="1" dirty="0">
                <a:solidFill>
                  <a:srgbClr val="333333"/>
                </a:solidFill>
              </a:rPr>
              <a:t> </a:t>
            </a:r>
            <a:r>
              <a:rPr lang="ru-RU" altLang="ru-RU" sz="1700" i="1" dirty="0" err="1">
                <a:solidFill>
                  <a:srgbClr val="333333"/>
                </a:solidFill>
              </a:rPr>
              <a:t>and</a:t>
            </a:r>
            <a:r>
              <a:rPr lang="ru-RU" altLang="ru-RU" sz="1700" i="1" dirty="0">
                <a:solidFill>
                  <a:srgbClr val="333333"/>
                </a:solidFill>
              </a:rPr>
              <a:t> </a:t>
            </a:r>
            <a:r>
              <a:rPr lang="ru-RU" altLang="ru-RU" sz="1700" i="1" dirty="0" err="1">
                <a:solidFill>
                  <a:srgbClr val="333333"/>
                </a:solidFill>
              </a:rPr>
              <a:t>identically</a:t>
            </a:r>
            <a:r>
              <a:rPr lang="ru-RU" altLang="ru-RU" sz="1700" i="1" dirty="0">
                <a:solidFill>
                  <a:srgbClr val="333333"/>
                </a:solidFill>
              </a:rPr>
              <a:t> </a:t>
            </a:r>
            <a:r>
              <a:rPr lang="ru-RU" altLang="ru-RU" sz="1700" i="1" dirty="0" err="1">
                <a:solidFill>
                  <a:srgbClr val="333333"/>
                </a:solidFill>
              </a:rPr>
              <a:t>distributed</a:t>
            </a:r>
            <a:r>
              <a:rPr lang="ru-RU" altLang="ru-RU" sz="1700" i="1" dirty="0">
                <a:solidFill>
                  <a:srgbClr val="333333"/>
                </a:solidFill>
              </a:rPr>
              <a:t> (</a:t>
            </a:r>
            <a:r>
              <a:rPr lang="ru-RU" altLang="ru-RU" sz="1700" i="1" dirty="0">
                <a:solidFill>
                  <a:schemeClr val="tx1"/>
                </a:solidFill>
                <a:hlinkClick r:id="rId2"/>
              </a:rPr>
              <a:t>i. i. d.</a:t>
            </a:r>
            <a:r>
              <a:rPr lang="ru-RU" altLang="ru-RU" sz="1700" i="1" dirty="0">
                <a:solidFill>
                  <a:srgbClr val="333333"/>
                </a:solidFill>
              </a:rPr>
              <a:t>)</a:t>
            </a:r>
            <a:r>
              <a:rPr lang="ru-RU" altLang="ru-RU" sz="1700" dirty="0">
                <a:solidFill>
                  <a:srgbClr val="333333"/>
                </a:solidFill>
              </a:rPr>
              <a:t>. Способность алгоритма с хорошей точностью работать </a:t>
            </a:r>
            <a:r>
              <a:rPr lang="ru-RU" altLang="ru-RU" sz="1700" dirty="0">
                <a:solidFill>
                  <a:srgbClr val="333333"/>
                </a:solidFill>
                <a:latin typeface="-apple-system"/>
              </a:rPr>
              <a:t>на некоем фиксированном распределении данных авторы называют </a:t>
            </a:r>
            <a:r>
              <a:rPr lang="ru-RU" altLang="ru-RU" sz="1700" i="1" dirty="0">
                <a:solidFill>
                  <a:srgbClr val="333333"/>
                </a:solidFill>
                <a:latin typeface="-apple-system"/>
              </a:rPr>
              <a:t>i. i. d. обобщением</a:t>
            </a:r>
            <a:r>
              <a:rPr lang="ru-RU" altLang="ru-RU" sz="1700" dirty="0">
                <a:solidFill>
                  <a:srgbClr val="333333"/>
                </a:solidFill>
                <a:latin typeface="-apple-system"/>
              </a:rPr>
              <a:t>.</a:t>
            </a:r>
            <a:r>
              <a:rPr lang="ru-RU" altLang="ru-RU" sz="1700" dirty="0">
                <a:solidFill>
                  <a:schemeClr val="tx1"/>
                </a:solidFill>
              </a:rPr>
              <a:t> </a:t>
            </a:r>
            <a:endParaRPr lang="ru-RU" altLang="ru-RU" sz="1700" dirty="0" smtClean="0">
              <a:solidFill>
                <a:schemeClr val="tx1"/>
              </a:solidFill>
            </a:endParaRPr>
          </a:p>
          <a:p>
            <a:pPr lvl="0">
              <a:spcBef>
                <a:spcPts val="0"/>
              </a:spcBef>
            </a:pPr>
            <a:r>
              <a:rPr lang="en-US" sz="1700" b="1" dirty="0" smtClean="0"/>
              <a:t>I</a:t>
            </a:r>
            <a:r>
              <a:rPr lang="ru-RU" sz="1700" b="1" dirty="0" err="1" smtClean="0"/>
              <a:t>ntended</a:t>
            </a:r>
            <a:r>
              <a:rPr lang="ru-RU" sz="1700" b="1" dirty="0" smtClean="0"/>
              <a:t> </a:t>
            </a:r>
            <a:r>
              <a:rPr lang="ru-RU" sz="1700" b="1" dirty="0" err="1"/>
              <a:t>features</a:t>
            </a:r>
            <a:r>
              <a:rPr lang="ru-RU" sz="1700" dirty="0"/>
              <a:t>. Сеть использует признаки, которые позволяют эффективно предсказывать ответ в общем случае. Такие признаки будут хорошо работать и вне обучающего распределения данных, когда "обходные пути" закрыты (например, объект находится на необычном фоне, в необычной позиции, имеет необычную текстуру и пр</a:t>
            </a:r>
            <a:r>
              <a:rPr lang="ru-RU" sz="1700" dirty="0" smtClean="0"/>
              <a:t>.). Или </a:t>
            </a:r>
            <a:r>
              <a:rPr lang="en-US" sz="1700" dirty="0" smtClean="0"/>
              <a:t>Out-of-</a:t>
            </a:r>
            <a:r>
              <a:rPr lang="en-US" sz="1700" i="1" dirty="0"/>
              <a:t> distributed </a:t>
            </a:r>
            <a:r>
              <a:rPr lang="en-US" sz="1700" i="1" dirty="0" smtClean="0"/>
              <a:t> (O.O.D) </a:t>
            </a:r>
            <a:r>
              <a:rPr lang="ru-RU" altLang="ru-RU" sz="1700" i="1" dirty="0">
                <a:solidFill>
                  <a:srgbClr val="333333"/>
                </a:solidFill>
                <a:latin typeface="-apple-system"/>
              </a:rPr>
              <a:t>обобщением</a:t>
            </a:r>
            <a:r>
              <a:rPr lang="en-US" sz="1700" i="1" dirty="0" smtClean="0"/>
              <a:t>.</a:t>
            </a:r>
          </a:p>
          <a:p>
            <a:pPr lvl="0">
              <a:spcBef>
                <a:spcPts val="0"/>
              </a:spcBef>
            </a:pPr>
            <a:r>
              <a:rPr lang="en-US" altLang="ru-RU" sz="1700" i="1" dirty="0" smtClean="0">
                <a:solidFill>
                  <a:schemeClr val="tx1"/>
                </a:solidFill>
              </a:rPr>
              <a:t>Adversarial learning </a:t>
            </a:r>
            <a:r>
              <a:rPr lang="ru-RU" sz="1700" b="1" dirty="0" err="1" smtClean="0"/>
              <a:t>features</a:t>
            </a:r>
            <a:r>
              <a:rPr lang="en-US" sz="1700" b="1" dirty="0" smtClean="0"/>
              <a:t> – </a:t>
            </a:r>
            <a:r>
              <a:rPr lang="ru-RU" sz="1700" b="1" dirty="0" smtClean="0"/>
              <a:t>устойчивость к атакам а не </a:t>
            </a:r>
            <a:r>
              <a:rPr lang="ru-RU" sz="1700" b="1" dirty="0" err="1" smtClean="0"/>
              <a:t>естетественному</a:t>
            </a:r>
            <a:r>
              <a:rPr lang="ru-RU" sz="1700" b="1" dirty="0" smtClean="0"/>
              <a:t> </a:t>
            </a:r>
            <a:r>
              <a:rPr lang="en-US" sz="1700" b="1" dirty="0" smtClean="0"/>
              <a:t>OOD</a:t>
            </a:r>
            <a:endParaRPr lang="ru-RU" altLang="ru-RU" sz="1700" dirty="0">
              <a:solidFill>
                <a:schemeClr val="tx1"/>
              </a:solidFill>
            </a:endParaRPr>
          </a:p>
          <a:p>
            <a:pPr lvl="1">
              <a:spcBef>
                <a:spcPts val="0"/>
              </a:spcBef>
            </a:pPr>
            <a:r>
              <a:rPr lang="ru-RU" sz="1400" dirty="0"/>
              <a:t>ML-модели часто полагаются на "обходные" способы получения ответа (</a:t>
            </a:r>
            <a:r>
              <a:rPr lang="ru-RU" sz="1400" dirty="0" err="1"/>
              <a:t>shortcuts</a:t>
            </a:r>
            <a:r>
              <a:rPr lang="ru-RU" sz="1400" dirty="0"/>
              <a:t>), вызванные недостаточным разнообразием обучающего распределения данных и наличия в нем паразитных корреляций (это напоминает утечку данных). Такая модель лишь имитирует решение задачи, и поэтому может перестать корректно работать, если условия изменятся.</a:t>
            </a:r>
          </a:p>
          <a:p>
            <a:pPr lvl="1">
              <a:spcBef>
                <a:spcPts val="0"/>
              </a:spcBef>
            </a:pPr>
            <a:r>
              <a:rPr lang="ru-RU" sz="1400" dirty="0"/>
              <a:t>Следовательно, модели часто показывают низкую точность работы на таких данных, вероятность встретить которые в обучающем </a:t>
            </a:r>
            <a:r>
              <a:rPr lang="ru-RU" sz="1400" dirty="0" err="1"/>
              <a:t>датасете</a:t>
            </a:r>
            <a:r>
              <a:rPr lang="ru-RU" sz="1400" dirty="0"/>
              <a:t> была невелика: например, диван леопардовой расцветки, лицо с нанесенной краской, объекты в необычном окружении или текст, в котором используются нестереотипные словосочетания. Например, исходная цель обучения CV-систем обычно такова: мы хотим, чтобы система распознавала интересующие нас объекты в тех случаях, когда это может сделать человек. Но проблема в том, что мы не достигаем этой цели.</a:t>
            </a:r>
          </a:p>
          <a:p>
            <a:pPr lvl="1">
              <a:spcBef>
                <a:spcPts val="0"/>
              </a:spcBef>
            </a:pPr>
            <a:r>
              <a:rPr lang="ru-RU" sz="1400" dirty="0"/>
              <a:t>Модели, показывающие одинаковую среднюю точность при тестировании, могут работать существенно по-разному, что особенно проявляется за пределами распределения данных, на котором модели обучались и тестировались.</a:t>
            </a:r>
          </a:p>
          <a:p>
            <a:pPr lvl="1">
              <a:spcBef>
                <a:spcPts val="0"/>
              </a:spcBef>
            </a:pPr>
            <a:r>
              <a:rPr lang="ru-RU" sz="1400" dirty="0"/>
              <a:t>Системы компьютерного зрения (и не только) подвержены состязательным атакам, при которых внесение различных помех или добавление незначительных деталей может испортить работу модели. Человеческое зрение намного устойчивее к таким атакам.</a:t>
            </a:r>
          </a:p>
          <a:p>
            <a:pPr>
              <a:spcBef>
                <a:spcPts val="0"/>
              </a:spcBef>
            </a:pPr>
            <a:endParaRPr lang="ru-RU" sz="1400" dirty="0"/>
          </a:p>
        </p:txBody>
      </p:sp>
      <p:pic>
        <p:nvPicPr>
          <p:cNvPr id="1026" name="Picture 2" descr="https://habrastorage.org/r/w1560/getpro/habr/upload_files/6f2/5a2/97a/6f25a297a3fb1cfb63919abce86a8c6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2816" y="4444352"/>
            <a:ext cx="2970644" cy="24136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22191" y="6495373"/>
            <a:ext cx="4241867" cy="307777"/>
          </a:xfrm>
          <a:prstGeom prst="rect">
            <a:avLst/>
          </a:prstGeom>
        </p:spPr>
        <p:txBody>
          <a:bodyPr wrap="none">
            <a:spAutoFit/>
          </a:bodyPr>
          <a:lstStyle/>
          <a:p>
            <a:r>
              <a:rPr lang="ru-RU" dirty="0"/>
              <a:t>https://habr.com/ru/companies/ods/articles/651103/</a:t>
            </a:r>
          </a:p>
        </p:txBody>
      </p:sp>
    </p:spTree>
    <p:extLst>
      <p:ext uri="{BB962C8B-B14F-4D97-AF65-F5344CB8AC3E}">
        <p14:creationId xmlns:p14="http://schemas.microsoft.com/office/powerpoint/2010/main" val="2745041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278" y="4745"/>
            <a:ext cx="11285434" cy="626187"/>
          </a:xfrm>
        </p:spPr>
        <p:txBody>
          <a:bodyPr>
            <a:normAutofit/>
          </a:bodyPr>
          <a:lstStyle/>
          <a:p>
            <a:r>
              <a:rPr lang="ru-RU" sz="3600" dirty="0" smtClean="0"/>
              <a:t>Еще о робастности</a:t>
            </a:r>
            <a:r>
              <a:rPr lang="en-US" sz="3600" dirty="0" smtClean="0"/>
              <a:t> – </a:t>
            </a:r>
            <a:r>
              <a:rPr lang="ru-RU" sz="3600" dirty="0" smtClean="0"/>
              <a:t>Обобщающая способность. виды</a:t>
            </a:r>
            <a:endParaRPr lang="ru-RU" sz="3600" dirty="0"/>
          </a:p>
        </p:txBody>
      </p:sp>
      <p:sp>
        <p:nvSpPr>
          <p:cNvPr id="3" name="Текст 2"/>
          <p:cNvSpPr>
            <a:spLocks noGrp="1"/>
          </p:cNvSpPr>
          <p:nvPr>
            <p:ph type="body" idx="1"/>
          </p:nvPr>
        </p:nvSpPr>
        <p:spPr>
          <a:xfrm>
            <a:off x="145278" y="512748"/>
            <a:ext cx="11716285" cy="6187155"/>
          </a:xfrm>
        </p:spPr>
        <p:txBody>
          <a:bodyPr>
            <a:noAutofit/>
          </a:bodyPr>
          <a:lstStyle/>
          <a:p>
            <a:r>
              <a:rPr lang="ru-RU" sz="2000" b="1" dirty="0" err="1"/>
              <a:t>Stratified</a:t>
            </a:r>
            <a:r>
              <a:rPr lang="ru-RU" sz="2000" b="1" dirty="0"/>
              <a:t> </a:t>
            </a:r>
            <a:r>
              <a:rPr lang="ru-RU" sz="2000" b="1" dirty="0" err="1"/>
              <a:t>evaluations</a:t>
            </a:r>
            <a:r>
              <a:rPr lang="ru-RU" sz="2000" b="1" dirty="0"/>
              <a:t>.</a:t>
            </a:r>
            <a:r>
              <a:rPr lang="ru-RU" sz="2000" dirty="0"/>
              <a:t> Разбиение тестовой выборки на типы (например, по значению какого-то признака, по классу) и оценка точности модели отдельно на каждом типе примеров</a:t>
            </a:r>
            <a:r>
              <a:rPr lang="ru-RU" sz="2000" dirty="0" smtClean="0"/>
              <a:t>.</a:t>
            </a:r>
          </a:p>
          <a:p>
            <a:r>
              <a:rPr lang="ru-RU" sz="2000" b="1" dirty="0" err="1"/>
              <a:t>Shifted</a:t>
            </a:r>
            <a:r>
              <a:rPr lang="ru-RU" sz="2000" b="1" dirty="0"/>
              <a:t> </a:t>
            </a:r>
            <a:r>
              <a:rPr lang="ru-RU" sz="2000" b="1" dirty="0" err="1"/>
              <a:t>evaluations</a:t>
            </a:r>
            <a:r>
              <a:rPr lang="ru-RU" sz="2000" b="1" dirty="0"/>
              <a:t>.</a:t>
            </a:r>
            <a:r>
              <a:rPr lang="ru-RU" sz="2000" dirty="0"/>
              <a:t> Тестирование модели на всех типах данных, на которых желательна ее хорошая работа. Например, на зашумленных данных, на фотографиях с разных времен года и так далее</a:t>
            </a:r>
            <a:r>
              <a:rPr lang="ru-RU" sz="2000" dirty="0" smtClean="0"/>
              <a:t>.</a:t>
            </a:r>
          </a:p>
          <a:p>
            <a:r>
              <a:rPr lang="en-US" sz="2000" dirty="0" smtClean="0"/>
              <a:t>Adversarial</a:t>
            </a:r>
            <a:r>
              <a:rPr lang="ru-RU" sz="2000" dirty="0" smtClean="0"/>
              <a:t> </a:t>
            </a:r>
            <a:r>
              <a:rPr lang="en-US" sz="2000" dirty="0" smtClean="0"/>
              <a:t>learning</a:t>
            </a:r>
            <a:endParaRPr lang="ru-RU" sz="2000" dirty="0"/>
          </a:p>
          <a:p>
            <a:r>
              <a:rPr lang="ru-RU" sz="2000" b="1" dirty="0" err="1"/>
              <a:t>Contrastive</a:t>
            </a:r>
            <a:r>
              <a:rPr lang="ru-RU" sz="2000" b="1" dirty="0"/>
              <a:t> </a:t>
            </a:r>
            <a:r>
              <a:rPr lang="ru-RU" sz="2000" b="1" dirty="0" err="1"/>
              <a:t>evaluations</a:t>
            </a:r>
            <a:r>
              <a:rPr lang="ru-RU" sz="2000" b="1" dirty="0"/>
              <a:t>.</a:t>
            </a:r>
            <a:r>
              <a:rPr lang="ru-RU" sz="2000" dirty="0"/>
              <a:t> Вместо расчета средней метрики качества модели по какой-либо выборке, мы изучаем изменение метрики качества при изменении выборки (или одного примера). Например, поворачиваем фотографии на один и тот же угол и сравниваем метрику качества</a:t>
            </a:r>
            <a:r>
              <a:rPr lang="ru-RU" sz="2000" dirty="0" smtClean="0"/>
              <a:t>.</a:t>
            </a:r>
          </a:p>
          <a:p>
            <a:r>
              <a:rPr lang="ru-RU" sz="2000" dirty="0" smtClean="0"/>
              <a:t>Доменная адаптация под примеры с изменениями.</a:t>
            </a:r>
          </a:p>
          <a:p>
            <a:r>
              <a:rPr lang="ru-RU" sz="2000" dirty="0" smtClean="0"/>
              <a:t>Расширение набора данных.</a:t>
            </a:r>
          </a:p>
          <a:p>
            <a:r>
              <a:rPr lang="ru-RU" sz="2000" dirty="0" smtClean="0"/>
              <a:t>Регуляризация модели. В т.ч. И </a:t>
            </a:r>
            <a:r>
              <a:rPr lang="en-US" sz="2000" smtClean="0"/>
              <a:t>SSL</a:t>
            </a:r>
            <a:endParaRPr lang="en-US" sz="2000" dirty="0" smtClean="0"/>
          </a:p>
          <a:p>
            <a:r>
              <a:rPr lang="ru-RU" sz="2000" dirty="0" smtClean="0"/>
              <a:t>Укрупнение моделей.</a:t>
            </a:r>
            <a:endParaRPr lang="ru-RU" sz="2000" dirty="0"/>
          </a:p>
          <a:p>
            <a:r>
              <a:rPr lang="ru-RU" sz="2000" dirty="0"/>
              <a:t>Существует так называемая "проблема черного лебедя" (</a:t>
            </a:r>
            <a:r>
              <a:rPr lang="ru-RU" sz="2000" i="1" dirty="0" err="1">
                <a:hlinkClick r:id="rId2"/>
              </a:rPr>
              <a:t>black</a:t>
            </a:r>
            <a:r>
              <a:rPr lang="ru-RU" sz="2000" i="1" dirty="0">
                <a:hlinkClick r:id="rId2"/>
              </a:rPr>
              <a:t> </a:t>
            </a:r>
            <a:r>
              <a:rPr lang="ru-RU" sz="2000" i="1" dirty="0" err="1">
                <a:hlinkClick r:id="rId2"/>
              </a:rPr>
              <a:t>swan</a:t>
            </a:r>
            <a:r>
              <a:rPr lang="ru-RU" sz="2000" dirty="0"/>
              <a:t>), когда ошибка на очень редком типе примеров может привести к значительным </a:t>
            </a:r>
            <a:r>
              <a:rPr lang="ru-RU" sz="2000" dirty="0" smtClean="0"/>
              <a:t>последствиям</a:t>
            </a:r>
          </a:p>
          <a:p>
            <a:endParaRPr lang="ru-RU" sz="2000" dirty="0" smtClean="0"/>
          </a:p>
          <a:p>
            <a:r>
              <a:rPr lang="ru-RU" sz="2000" dirty="0"/>
              <a:t>Если задачей является обучение модели общего назначения для дальнейшего </a:t>
            </a:r>
            <a:r>
              <a:rPr lang="ru-RU" sz="2000" dirty="0" err="1"/>
              <a:t>файн</a:t>
            </a:r>
            <a:r>
              <a:rPr lang="ru-RU" sz="2000" dirty="0"/>
              <a:t>-тюнинга, например, </a:t>
            </a:r>
            <a:r>
              <a:rPr lang="ru-RU" sz="2000" dirty="0" err="1"/>
              <a:t>предобучение</a:t>
            </a:r>
            <a:r>
              <a:rPr lang="ru-RU" sz="2000" dirty="0"/>
              <a:t> языковой модели, сети для распознавания изображений, сети для распознавания речи или же </a:t>
            </a:r>
            <a:r>
              <a:rPr lang="ru-RU" sz="2000" dirty="0" err="1"/>
              <a:t>мультимодальной</a:t>
            </a:r>
            <a:r>
              <a:rPr lang="ru-RU" sz="2000" dirty="0"/>
              <a:t> сети, наподобие CLIP (</a:t>
            </a:r>
            <a:r>
              <a:rPr lang="ru-RU" sz="2000" dirty="0" err="1">
                <a:hlinkClick r:id="rId3"/>
              </a:rPr>
              <a:t>Radford</a:t>
            </a:r>
            <a:r>
              <a:rPr lang="ru-RU" sz="2000" dirty="0">
                <a:hlinkClick r:id="rId3"/>
              </a:rPr>
              <a:t> </a:t>
            </a:r>
            <a:r>
              <a:rPr lang="ru-RU" sz="2000" dirty="0" err="1">
                <a:hlinkClick r:id="rId3"/>
              </a:rPr>
              <a:t>et</a:t>
            </a:r>
            <a:r>
              <a:rPr lang="ru-RU" sz="2000" dirty="0">
                <a:hlinkClick r:id="rId3"/>
              </a:rPr>
              <a:t> </a:t>
            </a:r>
            <a:r>
              <a:rPr lang="ru-RU" sz="2000" dirty="0" err="1">
                <a:hlinkClick r:id="rId3"/>
              </a:rPr>
              <a:t>al</a:t>
            </a:r>
            <a:r>
              <a:rPr lang="ru-RU" sz="2000" dirty="0">
                <a:hlinkClick r:id="rId3"/>
              </a:rPr>
              <a:t>., 2021</a:t>
            </a:r>
            <a:r>
              <a:rPr lang="ru-RU" sz="2000" dirty="0"/>
              <a:t>), то скрытых </a:t>
            </a:r>
            <a:r>
              <a:rPr lang="ru-RU" sz="2000" dirty="0" err="1"/>
              <a:t>bias'ов</a:t>
            </a:r>
            <a:r>
              <a:rPr lang="ru-RU" sz="2000" dirty="0"/>
              <a:t> в данных и возможностей для </a:t>
            </a:r>
            <a:r>
              <a:rPr lang="ru-RU" sz="2000" dirty="0" err="1"/>
              <a:t>shortcut</a:t>
            </a:r>
            <a:r>
              <a:rPr lang="ru-RU" sz="2000" dirty="0"/>
              <a:t> </a:t>
            </a:r>
            <a:r>
              <a:rPr lang="ru-RU" sz="2000" dirty="0" err="1"/>
              <a:t>learning</a:t>
            </a:r>
            <a:r>
              <a:rPr lang="ru-RU" sz="2000" dirty="0"/>
              <a:t> неисчислимое множество, и невозможно устранить их все</a:t>
            </a:r>
            <a:endParaRPr lang="ru-RU" sz="2000" dirty="0" smtClean="0"/>
          </a:p>
          <a:p>
            <a:endParaRPr lang="ru-RU" sz="2000" dirty="0"/>
          </a:p>
        </p:txBody>
      </p:sp>
      <p:sp>
        <p:nvSpPr>
          <p:cNvPr id="4" name="Прямоугольник 3"/>
          <p:cNvSpPr/>
          <p:nvPr/>
        </p:nvSpPr>
        <p:spPr>
          <a:xfrm>
            <a:off x="222191" y="6495373"/>
            <a:ext cx="4241867" cy="307777"/>
          </a:xfrm>
          <a:prstGeom prst="rect">
            <a:avLst/>
          </a:prstGeom>
        </p:spPr>
        <p:txBody>
          <a:bodyPr wrap="none">
            <a:spAutoFit/>
          </a:bodyPr>
          <a:lstStyle/>
          <a:p>
            <a:r>
              <a:rPr lang="ru-RU" dirty="0"/>
              <a:t>https://habr.com/ru/companies/ods/articles/651103/</a:t>
            </a:r>
          </a:p>
        </p:txBody>
      </p:sp>
    </p:spTree>
    <p:extLst>
      <p:ext uri="{BB962C8B-B14F-4D97-AF65-F5344CB8AC3E}">
        <p14:creationId xmlns:p14="http://schemas.microsoft.com/office/powerpoint/2010/main" val="2355059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C295-A4DD-9F17-1F3A-66B02C8B26F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9A3338-8212-6713-FFA4-AC56CAEB702F}"/>
              </a:ext>
            </a:extLst>
          </p:cNvPr>
          <p:cNvSpPr>
            <a:spLocks noGrp="1"/>
          </p:cNvSpPr>
          <p:nvPr>
            <p:ph type="title"/>
          </p:nvPr>
        </p:nvSpPr>
        <p:spPr>
          <a:xfrm>
            <a:off x="68780" y="89979"/>
            <a:ext cx="11041284" cy="774706"/>
          </a:xfrm>
        </p:spPr>
        <p:txBody>
          <a:bodyPr>
            <a:normAutofit/>
          </a:bodyPr>
          <a:lstStyle/>
          <a:p>
            <a:r>
              <a:rPr lang="ru-RU" dirty="0"/>
              <a:t>Факторы безопасности</a:t>
            </a:r>
          </a:p>
        </p:txBody>
      </p:sp>
      <p:sp>
        <p:nvSpPr>
          <p:cNvPr id="3" name="Текст 2">
            <a:extLst>
              <a:ext uri="{FF2B5EF4-FFF2-40B4-BE49-F238E27FC236}">
                <a16:creationId xmlns:a16="http://schemas.microsoft.com/office/drawing/2014/main" id="{FDDBE7BC-2E7C-2460-4F56-D1FF6382AC31}"/>
              </a:ext>
            </a:extLst>
          </p:cNvPr>
          <p:cNvSpPr>
            <a:spLocks noGrp="1"/>
          </p:cNvSpPr>
          <p:nvPr>
            <p:ph type="body" idx="1"/>
          </p:nvPr>
        </p:nvSpPr>
        <p:spPr>
          <a:xfrm>
            <a:off x="-1" y="1157538"/>
            <a:ext cx="11458937" cy="5555778"/>
          </a:xfrm>
        </p:spPr>
        <p:txBody>
          <a:bodyPr>
            <a:normAutofit/>
          </a:bodyPr>
          <a:lstStyle/>
          <a:p>
            <a:pPr>
              <a:lnSpc>
                <a:spcPct val="120000"/>
              </a:lnSpc>
              <a:spcBef>
                <a:spcPts val="0"/>
              </a:spcBef>
            </a:pPr>
            <a:r>
              <a:rPr lang="ru-RU" sz="2000" dirty="0"/>
              <a:t>Уязвимостей ИИ,</a:t>
            </a:r>
          </a:p>
          <a:p>
            <a:pPr>
              <a:lnSpc>
                <a:spcPct val="120000"/>
              </a:lnSpc>
              <a:spcBef>
                <a:spcPts val="0"/>
              </a:spcBef>
            </a:pPr>
            <a:r>
              <a:rPr lang="ru-RU" sz="2000" dirty="0"/>
              <a:t>Непредсказуемости ИИ,</a:t>
            </a:r>
          </a:p>
          <a:p>
            <a:pPr>
              <a:lnSpc>
                <a:spcPct val="120000"/>
              </a:lnSpc>
              <a:spcBef>
                <a:spcPts val="0"/>
              </a:spcBef>
            </a:pPr>
            <a:r>
              <a:rPr lang="ru-RU" sz="2000" dirty="0"/>
              <a:t>Новых угроз конфиденциальности,</a:t>
            </a:r>
          </a:p>
          <a:p>
            <a:pPr>
              <a:lnSpc>
                <a:spcPct val="120000"/>
              </a:lnSpc>
              <a:spcBef>
                <a:spcPts val="0"/>
              </a:spcBef>
            </a:pPr>
            <a:r>
              <a:rPr lang="ru-RU" sz="2000" dirty="0"/>
              <a:t>Непрозрачности ИИ,</a:t>
            </a:r>
          </a:p>
          <a:p>
            <a:pPr>
              <a:lnSpc>
                <a:spcPct val="120000"/>
              </a:lnSpc>
              <a:spcBef>
                <a:spcPts val="0"/>
              </a:spcBef>
            </a:pPr>
            <a:r>
              <a:rPr lang="ru-RU" sz="2000" dirty="0"/>
              <a:t>Проблем спецификации ИИ,</a:t>
            </a:r>
          </a:p>
          <a:p>
            <a:pPr>
              <a:lnSpc>
                <a:spcPct val="120000"/>
              </a:lnSpc>
              <a:spcBef>
                <a:spcPts val="0"/>
              </a:spcBef>
            </a:pPr>
            <a:r>
              <a:rPr lang="ru-RU" sz="2000" dirty="0"/>
              <a:t>Проблем использования ИИ,</a:t>
            </a:r>
          </a:p>
          <a:p>
            <a:pPr>
              <a:lnSpc>
                <a:spcPct val="120000"/>
              </a:lnSpc>
              <a:spcBef>
                <a:spcPts val="0"/>
              </a:spcBef>
            </a:pPr>
            <a:r>
              <a:rPr lang="ru-RU" sz="2000" dirty="0"/>
              <a:t>Проблем внедрения ИИ,</a:t>
            </a:r>
          </a:p>
          <a:p>
            <a:pPr>
              <a:lnSpc>
                <a:spcPct val="120000"/>
              </a:lnSpc>
              <a:spcBef>
                <a:spcPts val="0"/>
              </a:spcBef>
            </a:pPr>
            <a:r>
              <a:rPr lang="ru-RU" sz="2000" dirty="0"/>
              <a:t>сбоев системного оборудования.</a:t>
            </a:r>
          </a:p>
          <a:p>
            <a:endParaRPr lang="ru-RU" dirty="0"/>
          </a:p>
        </p:txBody>
      </p:sp>
      <p:sp>
        <p:nvSpPr>
          <p:cNvPr id="6" name="Прямоугольник 5">
            <a:extLst>
              <a:ext uri="{FF2B5EF4-FFF2-40B4-BE49-F238E27FC236}">
                <a16:creationId xmlns:a16="http://schemas.microsoft.com/office/drawing/2014/main" id="{2BBF618A-403E-CB1F-ECC4-58676C4C60B3}"/>
              </a:ext>
            </a:extLst>
          </p:cNvPr>
          <p:cNvSpPr/>
          <p:nvPr/>
        </p:nvSpPr>
        <p:spPr>
          <a:xfrm>
            <a:off x="6096000" y="6185105"/>
            <a:ext cx="2710999" cy="307777"/>
          </a:xfrm>
          <a:prstGeom prst="rect">
            <a:avLst/>
          </a:prstGeom>
        </p:spPr>
        <p:txBody>
          <a:bodyPr wrap="none">
            <a:spAutoFit/>
          </a:bodyPr>
          <a:lstStyle/>
          <a:p>
            <a:r>
              <a:rPr lang="ru-RU" dirty="0"/>
              <a:t>https://stepik.org/lesson/819860</a:t>
            </a:r>
          </a:p>
        </p:txBody>
      </p:sp>
      <p:sp>
        <p:nvSpPr>
          <p:cNvPr id="4" name="Текст 2">
            <a:extLst>
              <a:ext uri="{FF2B5EF4-FFF2-40B4-BE49-F238E27FC236}">
                <a16:creationId xmlns:a16="http://schemas.microsoft.com/office/drawing/2014/main" id="{AFE01E1A-385A-3DB3-0297-D04AC6123A80}"/>
              </a:ext>
            </a:extLst>
          </p:cNvPr>
          <p:cNvSpPr txBox="1">
            <a:spLocks/>
          </p:cNvSpPr>
          <p:nvPr/>
        </p:nvSpPr>
        <p:spPr>
          <a:xfrm>
            <a:off x="4327301" y="904839"/>
            <a:ext cx="7487709" cy="5203322"/>
          </a:xfrm>
          <a:prstGeom prst="rect">
            <a:avLst/>
          </a:prstGeom>
          <a:noFill/>
          <a:ln>
            <a:no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20000"/>
              </a:lnSpc>
              <a:spcBef>
                <a:spcPts val="0"/>
              </a:spcBef>
            </a:pPr>
            <a:r>
              <a:rPr lang="ru-RU" b="1" dirty="0">
                <a:solidFill>
                  <a:srgbClr val="222222"/>
                </a:solidFill>
                <a:latin typeface="Roboto" panose="02000000000000000000" pitchFamily="2" charset="0"/>
              </a:rPr>
              <a:t>Мониторинг и управления поведением системы в безопасных (известных) пределах</a:t>
            </a:r>
            <a:r>
              <a:rPr lang="ru-RU" dirty="0">
                <a:solidFill>
                  <a:srgbClr val="222222"/>
                </a:solidFill>
                <a:latin typeface="Roboto" panose="02000000000000000000" pitchFamily="2" charset="0"/>
              </a:rPr>
              <a:t>;</a:t>
            </a:r>
          </a:p>
          <a:p>
            <a:pPr>
              <a:lnSpc>
                <a:spcPct val="120000"/>
              </a:lnSpc>
              <a:spcBef>
                <a:spcPts val="0"/>
              </a:spcBef>
            </a:pPr>
            <a:r>
              <a:rPr lang="ru-RU" b="1" dirty="0">
                <a:solidFill>
                  <a:srgbClr val="222222"/>
                </a:solidFill>
                <a:latin typeface="Roboto" panose="02000000000000000000" pitchFamily="2" charset="0"/>
              </a:rPr>
              <a:t>Применение избыточности </a:t>
            </a:r>
            <a:r>
              <a:rPr lang="ru-RU" dirty="0">
                <a:solidFill>
                  <a:srgbClr val="222222"/>
                </a:solidFill>
                <a:latin typeface="Roboto" panose="02000000000000000000" pitchFamily="2" charset="0"/>
              </a:rPr>
              <a:t>(</a:t>
            </a:r>
            <a:r>
              <a:rPr lang="ru-RU" dirty="0" err="1">
                <a:solidFill>
                  <a:srgbClr val="222222"/>
                </a:solidFill>
                <a:latin typeface="Roboto" panose="02000000000000000000" pitchFamily="2" charset="0"/>
              </a:rPr>
              <a:t>напр</a:t>
            </a:r>
            <a:r>
              <a:rPr lang="ru-RU" dirty="0">
                <a:solidFill>
                  <a:srgbClr val="222222"/>
                </a:solidFill>
                <a:latin typeface="Roboto" panose="02000000000000000000" pitchFamily="2" charset="0"/>
              </a:rPr>
              <a:t> вычисления с аугментациями, избыточные архитектуры, аналитическая избыточность признаков) и ансамблевых концепций;</a:t>
            </a:r>
          </a:p>
          <a:p>
            <a:pPr>
              <a:lnSpc>
                <a:spcPct val="120000"/>
              </a:lnSpc>
              <a:spcBef>
                <a:spcPts val="0"/>
              </a:spcBef>
            </a:pPr>
            <a:r>
              <a:rPr lang="ru-RU" b="1" dirty="0">
                <a:solidFill>
                  <a:srgbClr val="222222"/>
                </a:solidFill>
                <a:latin typeface="Roboto" panose="02000000000000000000" pitchFamily="2" charset="0"/>
              </a:rPr>
              <a:t>Мониторинг поведения нейронов</a:t>
            </a:r>
            <a:r>
              <a:rPr lang="ru-RU" dirty="0">
                <a:solidFill>
                  <a:srgbClr val="222222"/>
                </a:solidFill>
                <a:latin typeface="Roboto" panose="02000000000000000000" pitchFamily="2" charset="0"/>
              </a:rPr>
              <a:t> (карт признаков) или аномальных входных данных;</a:t>
            </a:r>
          </a:p>
          <a:p>
            <a:pPr>
              <a:lnSpc>
                <a:spcPct val="120000"/>
              </a:lnSpc>
              <a:spcBef>
                <a:spcPts val="0"/>
              </a:spcBef>
            </a:pPr>
            <a:r>
              <a:rPr lang="ru-RU" b="1" dirty="0">
                <a:solidFill>
                  <a:srgbClr val="222222"/>
                </a:solidFill>
                <a:latin typeface="Roboto" panose="02000000000000000000" pitchFamily="2" charset="0"/>
              </a:rPr>
              <a:t>Использование разнообразия решений задачи </a:t>
            </a:r>
            <a:r>
              <a:rPr lang="ru-RU" dirty="0">
                <a:solidFill>
                  <a:srgbClr val="222222"/>
                </a:solidFill>
                <a:latin typeface="Roboto" panose="02000000000000000000" pitchFamily="2" charset="0"/>
              </a:rPr>
              <a:t>(напр. Разные правила разметки, формулировки задачи, оборудование, нестандартные модели и метрики, обучение с самоконтролем, самопроверки данных);</a:t>
            </a:r>
          </a:p>
          <a:p>
            <a:pPr>
              <a:lnSpc>
                <a:spcPct val="120000"/>
              </a:lnSpc>
              <a:spcBef>
                <a:spcPts val="0"/>
              </a:spcBef>
            </a:pPr>
            <a:r>
              <a:rPr lang="ru-RU" b="1" dirty="0">
                <a:solidFill>
                  <a:srgbClr val="222222"/>
                </a:solidFill>
                <a:latin typeface="Roboto" panose="02000000000000000000" pitchFamily="2" charset="0"/>
              </a:rPr>
              <a:t>Повышение надежности компонентов</a:t>
            </a:r>
            <a:r>
              <a:rPr lang="ru-RU" dirty="0">
                <a:solidFill>
                  <a:srgbClr val="222222"/>
                </a:solidFill>
                <a:latin typeface="Roboto" panose="02000000000000000000" pitchFamily="2" charset="0"/>
              </a:rPr>
              <a:t>, использующих технологию ИИ (напр. </a:t>
            </a:r>
            <a:r>
              <a:rPr lang="ru-RU" dirty="0" err="1">
                <a:solidFill>
                  <a:srgbClr val="222222"/>
                </a:solidFill>
                <a:latin typeface="Roboto" panose="02000000000000000000" pitchFamily="2" charset="0"/>
              </a:rPr>
              <a:t>Прунинг</a:t>
            </a:r>
            <a:r>
              <a:rPr lang="ru-RU" dirty="0">
                <a:solidFill>
                  <a:srgbClr val="222222"/>
                </a:solidFill>
                <a:latin typeface="Roboto" panose="02000000000000000000" pitchFamily="2" charset="0"/>
              </a:rPr>
              <a:t> и квантование, аппаратно-зависимые методы, оценки поведения при сбоях </a:t>
            </a:r>
            <a:r>
              <a:rPr lang="ru-RU" dirty="0" smtClean="0">
                <a:solidFill>
                  <a:srgbClr val="222222"/>
                </a:solidFill>
                <a:latin typeface="Roboto" panose="02000000000000000000" pitchFamily="2" charset="0"/>
              </a:rPr>
              <a:t>оборудования, а также нестандартные модели и </a:t>
            </a:r>
            <a:r>
              <a:rPr lang="ru-RU" dirty="0" err="1" smtClean="0">
                <a:solidFill>
                  <a:srgbClr val="222222"/>
                </a:solidFill>
                <a:latin typeface="Roboto" panose="02000000000000000000" pitchFamily="2" charset="0"/>
              </a:rPr>
              <a:t>пайпланы</a:t>
            </a:r>
            <a:r>
              <a:rPr lang="ru-RU" dirty="0" smtClean="0">
                <a:solidFill>
                  <a:srgbClr val="222222"/>
                </a:solidFill>
                <a:latin typeface="Roboto" panose="02000000000000000000" pitchFamily="2" charset="0"/>
              </a:rPr>
              <a:t> обучения, сжатие моделей и </a:t>
            </a:r>
            <a:r>
              <a:rPr lang="ru-RU" dirty="0" err="1" smtClean="0">
                <a:solidFill>
                  <a:srgbClr val="222222"/>
                </a:solidFill>
                <a:latin typeface="Roboto" panose="02000000000000000000" pitchFamily="2" charset="0"/>
              </a:rPr>
              <a:t>тд</a:t>
            </a:r>
            <a:r>
              <a:rPr lang="ru-RU" dirty="0" smtClean="0">
                <a:solidFill>
                  <a:srgbClr val="222222"/>
                </a:solidFill>
                <a:latin typeface="Roboto" panose="02000000000000000000" pitchFamily="2" charset="0"/>
              </a:rPr>
              <a:t>)</a:t>
            </a:r>
            <a:endParaRPr lang="ru-RU" dirty="0">
              <a:solidFill>
                <a:srgbClr val="222222"/>
              </a:solidFill>
              <a:latin typeface="Roboto" panose="02000000000000000000" pitchFamily="2" charset="0"/>
            </a:endParaRPr>
          </a:p>
          <a:p>
            <a:pPr>
              <a:lnSpc>
                <a:spcPct val="120000"/>
              </a:lnSpc>
              <a:spcBef>
                <a:spcPts val="0"/>
              </a:spcBef>
            </a:pPr>
            <a:r>
              <a:rPr lang="ru-RU" b="1" dirty="0">
                <a:solidFill>
                  <a:srgbClr val="222222"/>
                </a:solidFill>
                <a:latin typeface="Roboto" panose="02000000000000000000" pitchFamily="2" charset="0"/>
              </a:rPr>
              <a:t>Тестирование</a:t>
            </a:r>
            <a:r>
              <a:rPr lang="ru-RU" dirty="0">
                <a:solidFill>
                  <a:srgbClr val="222222"/>
                </a:solidFill>
                <a:latin typeface="Roboto" panose="02000000000000000000" pitchFamily="2" charset="0"/>
              </a:rPr>
              <a:t>: независимое периодическое тестирование модели, тесты на робастность</a:t>
            </a:r>
          </a:p>
          <a:p>
            <a:endParaRPr lang="ru-RU" dirty="0"/>
          </a:p>
        </p:txBody>
      </p:sp>
      <p:sp>
        <p:nvSpPr>
          <p:cNvPr id="5" name="TextBox 4">
            <a:extLst>
              <a:ext uri="{FF2B5EF4-FFF2-40B4-BE49-F238E27FC236}">
                <a16:creationId xmlns:a16="http://schemas.microsoft.com/office/drawing/2014/main" id="{B2302915-D0AA-55AC-477E-7151888923D4}"/>
              </a:ext>
            </a:extLst>
          </p:cNvPr>
          <p:cNvSpPr txBox="1"/>
          <p:nvPr/>
        </p:nvSpPr>
        <p:spPr>
          <a:xfrm>
            <a:off x="180473" y="6535668"/>
            <a:ext cx="610001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7" name="TextBox 6">
            <a:extLst>
              <a:ext uri="{FF2B5EF4-FFF2-40B4-BE49-F238E27FC236}">
                <a16:creationId xmlns:a16="http://schemas.microsoft.com/office/drawing/2014/main" id="{460CEBEE-B309-56A9-B7F5-77AB6F2CF028}"/>
              </a:ext>
            </a:extLst>
          </p:cNvPr>
          <p:cNvSpPr txBox="1"/>
          <p:nvPr/>
        </p:nvSpPr>
        <p:spPr>
          <a:xfrm>
            <a:off x="6117520" y="6462337"/>
            <a:ext cx="610001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/822624/</a:t>
            </a:r>
            <a:r>
              <a:rPr lang="ru-RU" dirty="0" err="1"/>
              <a:t>step</a:t>
            </a:r>
            <a:r>
              <a:rPr lang="ru-RU" dirty="0"/>
              <a:t>/2?unit=826067</a:t>
            </a:r>
          </a:p>
        </p:txBody>
      </p:sp>
      <p:cxnSp>
        <p:nvCxnSpPr>
          <p:cNvPr id="8" name="Прямая соединительная линия 7">
            <a:extLst>
              <a:ext uri="{FF2B5EF4-FFF2-40B4-BE49-F238E27FC236}">
                <a16:creationId xmlns:a16="http://schemas.microsoft.com/office/drawing/2014/main" id="{A56CE4E8-0D16-5F95-8914-6462B5B8A7AF}"/>
              </a:ext>
            </a:extLst>
          </p:cNvPr>
          <p:cNvCxnSpPr/>
          <p:nvPr/>
        </p:nvCxnSpPr>
        <p:spPr>
          <a:xfrm>
            <a:off x="-1" y="7760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206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1539" y="226842"/>
            <a:ext cx="10515600" cy="675784"/>
          </a:xfrm>
        </p:spPr>
        <p:txBody>
          <a:bodyPr>
            <a:normAutofit fontScale="90000"/>
          </a:bodyPr>
          <a:lstStyle/>
          <a:p>
            <a:r>
              <a:rPr lang="ru-RU" dirty="0">
                <a:latin typeface="+mn-lt"/>
              </a:rPr>
              <a:t>Другие определения Доверительный ИИ</a:t>
            </a:r>
          </a:p>
        </p:txBody>
      </p:sp>
      <p:sp>
        <p:nvSpPr>
          <p:cNvPr id="3" name="Текст 2"/>
          <p:cNvSpPr>
            <a:spLocks noGrp="1"/>
          </p:cNvSpPr>
          <p:nvPr>
            <p:ph type="body" idx="1"/>
          </p:nvPr>
        </p:nvSpPr>
        <p:spPr>
          <a:xfrm>
            <a:off x="188006" y="857916"/>
            <a:ext cx="11766799" cy="4351338"/>
          </a:xfrm>
        </p:spPr>
        <p:txBody>
          <a:bodyPr>
            <a:normAutofit/>
          </a:bodyPr>
          <a:lstStyle/>
          <a:p>
            <a:pPr marL="114300" indent="0">
              <a:lnSpc>
                <a:spcPct val="100000"/>
              </a:lnSpc>
              <a:spcBef>
                <a:spcPts val="300"/>
              </a:spcBef>
              <a:buNone/>
            </a:pPr>
            <a:r>
              <a:rPr lang="ru-RU" sz="1900" b="1" dirty="0">
                <a:latin typeface="+mn-lt"/>
              </a:rPr>
              <a:t>Доверенные технологии искусственного интеллекта </a:t>
            </a:r>
            <a:r>
              <a:rPr lang="ru-RU" sz="1900" dirty="0">
                <a:latin typeface="+mn-lt"/>
              </a:rPr>
              <a:t>- технологии, отвечающие стандартам безопасности, разработанные с учетом принципов объективности, </a:t>
            </a:r>
            <a:r>
              <a:rPr lang="ru-RU" sz="1900" dirty="0" err="1">
                <a:latin typeface="+mn-lt"/>
              </a:rPr>
              <a:t>недискриминации</a:t>
            </a:r>
            <a:r>
              <a:rPr lang="ru-RU" sz="1900" dirty="0">
                <a:latin typeface="+mn-lt"/>
              </a:rPr>
              <a:t>, этичности, исключающие при их использовании возможность причинения вреда человеку и нарушения его основополагающих прав и свобод, нанесения ущерба интересам общества и государства.</a:t>
            </a:r>
            <a:endParaRPr lang="ru-RU" sz="1900" b="1" dirty="0">
              <a:latin typeface="+mn-lt"/>
            </a:endParaRPr>
          </a:p>
          <a:p>
            <a:pPr marL="114300" indent="0">
              <a:lnSpc>
                <a:spcPct val="100000"/>
              </a:lnSpc>
              <a:spcBef>
                <a:spcPts val="300"/>
              </a:spcBef>
              <a:buNone/>
            </a:pPr>
            <a:r>
              <a:rPr lang="ru-RU" sz="1900" b="1" dirty="0">
                <a:latin typeface="+mn-lt"/>
              </a:rPr>
              <a:t>Доверенный искусственный интеллект,</a:t>
            </a:r>
            <a:r>
              <a:rPr lang="ru-RU" sz="1900" dirty="0">
                <a:latin typeface="+mn-lt"/>
              </a:rPr>
              <a:t> концепция, согласно которой системы с ИИ должны быть разработаны таким образом, чтобы обеспечивать: надёжность, безопасность, приватность\этичность\легитимность и объяснимость при их использовании.</a:t>
            </a:r>
          </a:p>
          <a:p>
            <a:pPr marL="114300" indent="0">
              <a:lnSpc>
                <a:spcPct val="100000"/>
              </a:lnSpc>
              <a:spcBef>
                <a:spcPts val="300"/>
              </a:spcBef>
              <a:buNone/>
            </a:pPr>
            <a:r>
              <a:rPr lang="ru-RU" sz="1900" dirty="0">
                <a:latin typeface="+mn-lt"/>
              </a:rPr>
              <a:t>Понятие доверенного ИИ искусственного интеллекта зафиксировано в  «Руководстве по этике для надежного ИИ» Группы экспертов по ИИ</a:t>
            </a:r>
            <a:r>
              <a:rPr lang="en-US" sz="1900" dirty="0">
                <a:latin typeface="+mn-lt"/>
              </a:rPr>
              <a:t> </a:t>
            </a:r>
            <a:r>
              <a:rPr lang="ru-RU" sz="1900" dirty="0">
                <a:latin typeface="+mn-lt"/>
              </a:rPr>
              <a:t>Еврокомиссии (</a:t>
            </a:r>
            <a:r>
              <a:rPr lang="ru-RU" sz="1900" dirty="0" err="1">
                <a:latin typeface="+mn-lt"/>
              </a:rPr>
              <a:t>Ethics</a:t>
            </a:r>
            <a:r>
              <a:rPr lang="ru-RU" sz="1900" dirty="0">
                <a:latin typeface="+mn-lt"/>
              </a:rPr>
              <a:t> </a:t>
            </a:r>
            <a:r>
              <a:rPr lang="ru-RU" sz="1900" dirty="0" err="1">
                <a:latin typeface="+mn-lt"/>
              </a:rPr>
              <a:t>guidelines</a:t>
            </a:r>
            <a:r>
              <a:rPr lang="ru-RU" sz="1900" dirty="0">
                <a:latin typeface="+mn-lt"/>
              </a:rPr>
              <a:t> </a:t>
            </a:r>
            <a:r>
              <a:rPr lang="ru-RU" sz="1900" dirty="0" err="1">
                <a:latin typeface="+mn-lt"/>
              </a:rPr>
              <a:t>for</a:t>
            </a:r>
            <a:r>
              <a:rPr lang="ru-RU" sz="1900" dirty="0">
                <a:latin typeface="+mn-lt"/>
              </a:rPr>
              <a:t> </a:t>
            </a:r>
            <a:r>
              <a:rPr lang="ru-RU" sz="1900" dirty="0" err="1">
                <a:latin typeface="+mn-lt"/>
              </a:rPr>
              <a:t>trustworthy</a:t>
            </a:r>
            <a:r>
              <a:rPr lang="ru-RU" sz="1900" dirty="0">
                <a:latin typeface="+mn-lt"/>
              </a:rPr>
              <a:t> AI, 2019).</a:t>
            </a:r>
          </a:p>
        </p:txBody>
      </p:sp>
      <p:pic>
        <p:nvPicPr>
          <p:cNvPr id="4" name="Рисунок 3"/>
          <p:cNvPicPr>
            <a:picLocks noChangeAspect="1"/>
          </p:cNvPicPr>
          <p:nvPr/>
        </p:nvPicPr>
        <p:blipFill>
          <a:blip r:embed="rId3"/>
          <a:stretch>
            <a:fillRect/>
          </a:stretch>
        </p:blipFill>
        <p:spPr>
          <a:xfrm>
            <a:off x="8017075" y="4011544"/>
            <a:ext cx="3780178" cy="2474299"/>
          </a:xfrm>
          <a:prstGeom prst="rect">
            <a:avLst/>
          </a:prstGeom>
        </p:spPr>
      </p:pic>
      <p:sp>
        <p:nvSpPr>
          <p:cNvPr id="5" name="TextBox 4"/>
          <p:cNvSpPr txBox="1"/>
          <p:nvPr/>
        </p:nvSpPr>
        <p:spPr>
          <a:xfrm>
            <a:off x="8911952" y="5904595"/>
            <a:ext cx="3042854" cy="584775"/>
          </a:xfrm>
          <a:prstGeom prst="rect">
            <a:avLst/>
          </a:prstGeom>
          <a:solidFill>
            <a:schemeClr val="bg1"/>
          </a:solidFill>
        </p:spPr>
        <p:txBody>
          <a:bodyPr wrap="square" rtlCol="0">
            <a:spAutoFit/>
          </a:bodyPr>
          <a:lstStyle/>
          <a:p>
            <a:r>
              <a:rPr lang="ru-RU" sz="1600" dirty="0">
                <a:latin typeface="+mn-lt"/>
              </a:rPr>
              <a:t>Приватность, этичность, легитимность</a:t>
            </a:r>
          </a:p>
        </p:txBody>
      </p:sp>
      <p:sp>
        <p:nvSpPr>
          <p:cNvPr id="6" name="TextBox 5"/>
          <p:cNvSpPr txBox="1"/>
          <p:nvPr/>
        </p:nvSpPr>
        <p:spPr>
          <a:xfrm>
            <a:off x="9601056" y="5567876"/>
            <a:ext cx="2372165" cy="338554"/>
          </a:xfrm>
          <a:prstGeom prst="rect">
            <a:avLst/>
          </a:prstGeom>
          <a:solidFill>
            <a:schemeClr val="bg1"/>
          </a:solidFill>
        </p:spPr>
        <p:txBody>
          <a:bodyPr wrap="square" rtlCol="0">
            <a:spAutoFit/>
          </a:bodyPr>
          <a:lstStyle/>
          <a:p>
            <a:r>
              <a:rPr lang="ru-RU" sz="1600" dirty="0">
                <a:latin typeface="+mn-lt"/>
              </a:rPr>
              <a:t>Безопасность</a:t>
            </a:r>
          </a:p>
        </p:txBody>
      </p:sp>
      <p:sp>
        <p:nvSpPr>
          <p:cNvPr id="7" name="TextBox 6"/>
          <p:cNvSpPr txBox="1"/>
          <p:nvPr/>
        </p:nvSpPr>
        <p:spPr>
          <a:xfrm>
            <a:off x="10235495" y="5058210"/>
            <a:ext cx="1876865" cy="338554"/>
          </a:xfrm>
          <a:prstGeom prst="rect">
            <a:avLst/>
          </a:prstGeom>
          <a:solidFill>
            <a:schemeClr val="bg1"/>
          </a:solidFill>
        </p:spPr>
        <p:txBody>
          <a:bodyPr wrap="square" rtlCol="0">
            <a:spAutoFit/>
          </a:bodyPr>
          <a:lstStyle/>
          <a:p>
            <a:r>
              <a:rPr lang="ru-RU" sz="1600" dirty="0">
                <a:latin typeface="+mn-lt"/>
              </a:rPr>
              <a:t>надежность</a:t>
            </a:r>
          </a:p>
        </p:txBody>
      </p:sp>
      <p:sp>
        <p:nvSpPr>
          <p:cNvPr id="8" name="TextBox 7"/>
          <p:cNvSpPr txBox="1"/>
          <p:nvPr/>
        </p:nvSpPr>
        <p:spPr>
          <a:xfrm>
            <a:off x="10393050" y="4379267"/>
            <a:ext cx="1798950" cy="338554"/>
          </a:xfrm>
          <a:prstGeom prst="rect">
            <a:avLst/>
          </a:prstGeom>
          <a:solidFill>
            <a:schemeClr val="bg1"/>
          </a:solidFill>
        </p:spPr>
        <p:txBody>
          <a:bodyPr wrap="square" rtlCol="0">
            <a:spAutoFit/>
          </a:bodyPr>
          <a:lstStyle/>
          <a:p>
            <a:r>
              <a:rPr lang="ru-RU" sz="1600" dirty="0">
                <a:latin typeface="+mn-lt"/>
              </a:rPr>
              <a:t>объяснимость</a:t>
            </a:r>
          </a:p>
        </p:txBody>
      </p:sp>
      <p:sp>
        <p:nvSpPr>
          <p:cNvPr id="10" name="Прямоугольник 9"/>
          <p:cNvSpPr/>
          <p:nvPr/>
        </p:nvSpPr>
        <p:spPr>
          <a:xfrm>
            <a:off x="6682810" y="6578309"/>
            <a:ext cx="5596735" cy="276999"/>
          </a:xfrm>
          <a:prstGeom prst="rect">
            <a:avLst/>
          </a:prstGeom>
        </p:spPr>
        <p:txBody>
          <a:bodyPr wrap="square">
            <a:spAutoFit/>
          </a:bodyPr>
          <a:lstStyle/>
          <a:p>
            <a:r>
              <a:rPr lang="ru-RU" sz="1200" dirty="0">
                <a:latin typeface="+mn-lt"/>
                <a:hlinkClick r:id="rId4"/>
              </a:rPr>
              <a:t>https://www.gartner.com/en/articles/what-it-takes-to-make-ai-safe-and-effective</a:t>
            </a:r>
            <a:r>
              <a:rPr lang="en-US" sz="1200" dirty="0">
                <a:latin typeface="+mn-lt"/>
              </a:rPr>
              <a:t> </a:t>
            </a:r>
            <a:endParaRPr lang="ru-RU" sz="1200" dirty="0">
              <a:latin typeface="+mn-lt"/>
            </a:endParaRPr>
          </a:p>
        </p:txBody>
      </p:sp>
      <p:pic>
        <p:nvPicPr>
          <p:cNvPr id="11" name="Рисунок 10"/>
          <p:cNvPicPr>
            <a:picLocks noChangeAspect="1"/>
          </p:cNvPicPr>
          <p:nvPr/>
        </p:nvPicPr>
        <p:blipFill>
          <a:blip r:embed="rId5"/>
          <a:stretch>
            <a:fillRect/>
          </a:stretch>
        </p:blipFill>
        <p:spPr>
          <a:xfrm>
            <a:off x="30451" y="3789121"/>
            <a:ext cx="2798762" cy="2604213"/>
          </a:xfrm>
          <a:prstGeom prst="rect">
            <a:avLst/>
          </a:prstGeom>
        </p:spPr>
      </p:pic>
      <p:sp>
        <p:nvSpPr>
          <p:cNvPr id="12" name="Прямоугольник 11"/>
          <p:cNvSpPr/>
          <p:nvPr/>
        </p:nvSpPr>
        <p:spPr>
          <a:xfrm>
            <a:off x="188006" y="6356691"/>
            <a:ext cx="7172156" cy="276999"/>
          </a:xfrm>
          <a:prstGeom prst="rect">
            <a:avLst/>
          </a:prstGeom>
        </p:spPr>
        <p:txBody>
          <a:bodyPr wrap="none">
            <a:spAutoFit/>
          </a:bodyPr>
          <a:lstStyle/>
          <a:p>
            <a:r>
              <a:rPr lang="ru-RU" sz="1200" dirty="0">
                <a:latin typeface="+mn-lt"/>
                <a:hlinkClick r:id="rId6"/>
              </a:rPr>
              <a:t>https://cdto.ranepa.ru/media/reports/pdfs/Ethics2_CDTO_RANEPA_.pdf</a:t>
            </a:r>
            <a:r>
              <a:rPr lang="ru-RU" sz="1200" dirty="0">
                <a:latin typeface="+mn-lt"/>
              </a:rPr>
              <a:t>, </a:t>
            </a:r>
            <a:r>
              <a:rPr lang="en-US" sz="1200" dirty="0">
                <a:latin typeface="+mn-lt"/>
                <a:hlinkClick r:id="rId7"/>
              </a:rPr>
              <a:t>https://ethics.cdto.center/3_6</a:t>
            </a:r>
            <a:r>
              <a:rPr lang="ru-RU" sz="1200" dirty="0">
                <a:latin typeface="+mn-lt"/>
              </a:rPr>
              <a:t> </a:t>
            </a:r>
          </a:p>
        </p:txBody>
      </p:sp>
      <p:sp>
        <p:nvSpPr>
          <p:cNvPr id="13" name="Прямоугольник 12"/>
          <p:cNvSpPr/>
          <p:nvPr/>
        </p:nvSpPr>
        <p:spPr>
          <a:xfrm>
            <a:off x="7915377" y="3789121"/>
            <a:ext cx="4196983" cy="307777"/>
          </a:xfrm>
          <a:prstGeom prst="rect">
            <a:avLst/>
          </a:prstGeom>
        </p:spPr>
        <p:txBody>
          <a:bodyPr wrap="none">
            <a:spAutoFit/>
          </a:bodyPr>
          <a:lstStyle/>
          <a:p>
            <a:r>
              <a:rPr lang="en-US" b="1" dirty="0" err="1">
                <a:solidFill>
                  <a:srgbClr val="002856"/>
                </a:solidFill>
                <a:latin typeface="+mn-lt"/>
              </a:rPr>
              <a:t>Gartnert</a:t>
            </a:r>
            <a:r>
              <a:rPr lang="ru-RU" b="1" dirty="0">
                <a:solidFill>
                  <a:srgbClr val="002856"/>
                </a:solidFill>
                <a:latin typeface="+mn-lt"/>
              </a:rPr>
              <a:t>: </a:t>
            </a:r>
            <a:r>
              <a:rPr lang="en-US" b="1" dirty="0">
                <a:solidFill>
                  <a:srgbClr val="002856"/>
                </a:solidFill>
                <a:latin typeface="+mn-lt"/>
              </a:rPr>
              <a:t>Trust, Risk and Security in AI Models</a:t>
            </a:r>
          </a:p>
        </p:txBody>
      </p:sp>
      <p:sp>
        <p:nvSpPr>
          <p:cNvPr id="14" name="Прямоугольник 13"/>
          <p:cNvSpPr/>
          <p:nvPr/>
        </p:nvSpPr>
        <p:spPr>
          <a:xfrm>
            <a:off x="2829715" y="4011846"/>
            <a:ext cx="5104075" cy="2062103"/>
          </a:xfrm>
          <a:prstGeom prst="rect">
            <a:avLst/>
          </a:prstGeom>
        </p:spPr>
        <p:txBody>
          <a:bodyPr wrap="square">
            <a:spAutoFit/>
          </a:bodyPr>
          <a:lstStyle/>
          <a:p>
            <a:r>
              <a:rPr lang="ru-RU" sz="1200" b="1" dirty="0">
                <a:latin typeface="+mn-lt"/>
              </a:rPr>
              <a:t>Указ Президента РФ от 10.10.2019 N 490 (ред. от 15.02.2024) "О развитии искусственного интеллекта в Российской Федерации" (вместе с "Национальной стратегией развития искусственного интеллекта на период до 2030 года")</a:t>
            </a:r>
          </a:p>
          <a:p>
            <a:r>
              <a:rPr lang="en-US" sz="1200" b="1" dirty="0">
                <a:solidFill>
                  <a:srgbClr val="002856"/>
                </a:solidFill>
                <a:latin typeface="+mn-lt"/>
                <a:hlinkClick r:id="rId8"/>
              </a:rPr>
              <a:t>https://legalacts.ru/doc/ukaz-prezidenta-rf-ot-10102019-n-490-o-razvitii/</a:t>
            </a:r>
            <a:endParaRPr lang="ru-RU" sz="1200" b="1" dirty="0">
              <a:solidFill>
                <a:srgbClr val="002856"/>
              </a:solidFill>
              <a:latin typeface="+mn-lt"/>
            </a:endParaRPr>
          </a:p>
          <a:p>
            <a:r>
              <a:rPr lang="ru-RU" dirty="0">
                <a:latin typeface="+mn-lt"/>
              </a:rPr>
              <a:t>обязательное внедрение доверенных технологий искусственного интеллекта в тех областях его использования, в которых может быть нанесен ущерб безопасности Российской Федерации</a:t>
            </a:r>
            <a:endParaRPr lang="en-US" sz="1200" b="1" dirty="0">
              <a:solidFill>
                <a:srgbClr val="002856"/>
              </a:solidFill>
              <a:latin typeface="+mn-lt"/>
            </a:endParaRPr>
          </a:p>
        </p:txBody>
      </p:sp>
      <p:sp>
        <p:nvSpPr>
          <p:cNvPr id="15" name="Прямоугольник 14"/>
          <p:cNvSpPr/>
          <p:nvPr/>
        </p:nvSpPr>
        <p:spPr>
          <a:xfrm>
            <a:off x="1848110" y="3722522"/>
            <a:ext cx="1026243" cy="307777"/>
          </a:xfrm>
          <a:prstGeom prst="rect">
            <a:avLst/>
          </a:prstGeom>
        </p:spPr>
        <p:txBody>
          <a:bodyPr wrap="none">
            <a:spAutoFit/>
          </a:bodyPr>
          <a:lstStyle/>
          <a:p>
            <a:r>
              <a:rPr lang="ru-RU" b="1" dirty="0" err="1">
                <a:solidFill>
                  <a:srgbClr val="002856"/>
                </a:solidFill>
                <a:latin typeface="+mn-lt"/>
              </a:rPr>
              <a:t>РАНХиГС</a:t>
            </a:r>
            <a:endParaRPr lang="en-US" b="1" dirty="0">
              <a:solidFill>
                <a:srgbClr val="002856"/>
              </a:solidFill>
              <a:latin typeface="+mn-lt"/>
            </a:endParaRPr>
          </a:p>
        </p:txBody>
      </p:sp>
      <p:cxnSp>
        <p:nvCxnSpPr>
          <p:cNvPr id="16" name="Прямая соединительная линия 15"/>
          <p:cNvCxnSpPr/>
          <p:nvPr/>
        </p:nvCxnSpPr>
        <p:spPr>
          <a:xfrm>
            <a:off x="2801728" y="3722522"/>
            <a:ext cx="0" cy="2456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7915377" y="3863183"/>
            <a:ext cx="0" cy="2456087"/>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7995D3-5393-BCF8-2A2A-5DD84BC8DC2F}"/>
              </a:ext>
            </a:extLst>
          </p:cNvPr>
          <p:cNvSpPr txBox="1"/>
          <p:nvPr/>
        </p:nvSpPr>
        <p:spPr>
          <a:xfrm>
            <a:off x="188006" y="6562919"/>
            <a:ext cx="613741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Tree>
    <p:extLst>
      <p:ext uri="{BB962C8B-B14F-4D97-AF65-F5344CB8AC3E}">
        <p14:creationId xmlns:p14="http://schemas.microsoft.com/office/powerpoint/2010/main" val="2625654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4BA178-5905-4229-5652-352563EC8A82}"/>
              </a:ext>
            </a:extLst>
          </p:cNvPr>
          <p:cNvSpPr>
            <a:spLocks noGrp="1"/>
          </p:cNvSpPr>
          <p:nvPr>
            <p:ph type="title"/>
          </p:nvPr>
        </p:nvSpPr>
        <p:spPr>
          <a:xfrm>
            <a:off x="133350" y="365125"/>
            <a:ext cx="11220450" cy="606425"/>
          </a:xfrm>
        </p:spPr>
        <p:txBody>
          <a:bodyPr>
            <a:normAutofit fontScale="90000"/>
          </a:bodyPr>
          <a:lstStyle/>
          <a:p>
            <a:r>
              <a:rPr lang="ru-RU" dirty="0"/>
              <a:t>Безопасность ИИ</a:t>
            </a:r>
          </a:p>
        </p:txBody>
      </p:sp>
      <p:sp>
        <p:nvSpPr>
          <p:cNvPr id="3" name="Текст 2">
            <a:extLst>
              <a:ext uri="{FF2B5EF4-FFF2-40B4-BE49-F238E27FC236}">
                <a16:creationId xmlns:a16="http://schemas.microsoft.com/office/drawing/2014/main" id="{C2E593A7-1FBE-6E79-98BC-61CD1567ACE0}"/>
              </a:ext>
            </a:extLst>
          </p:cNvPr>
          <p:cNvSpPr>
            <a:spLocks noGrp="1"/>
          </p:cNvSpPr>
          <p:nvPr>
            <p:ph type="body" idx="1"/>
          </p:nvPr>
        </p:nvSpPr>
        <p:spPr>
          <a:xfrm>
            <a:off x="4667249" y="238124"/>
            <a:ext cx="7248526" cy="6486525"/>
          </a:xfrm>
        </p:spPr>
        <p:txBody>
          <a:bodyPr>
            <a:normAutofit fontScale="62500" lnSpcReduction="20000"/>
          </a:bodyPr>
          <a:lstStyle/>
          <a:p>
            <a:pPr>
              <a:lnSpc>
                <a:spcPct val="120000"/>
              </a:lnSpc>
              <a:spcBef>
                <a:spcPts val="600"/>
              </a:spcBef>
            </a:pPr>
            <a:r>
              <a:rPr lang="ru-RU" sz="3000" b="1" dirty="0">
                <a:solidFill>
                  <a:srgbClr val="222222"/>
                </a:solidFill>
                <a:latin typeface="Roboto" panose="02000000000000000000" pitchFamily="2" charset="0"/>
              </a:rPr>
              <a:t>Уровень автоматизации и управления</a:t>
            </a:r>
            <a:r>
              <a:rPr lang="ru-RU" sz="3000" dirty="0">
                <a:solidFill>
                  <a:srgbClr val="222222"/>
                </a:solidFill>
                <a:latin typeface="Roboto" panose="02000000000000000000" pitchFamily="2" charset="0"/>
              </a:rPr>
              <a:t> степень, в которой система ИИ функционирует независимо от наблюдения и контроля со стороны человека.</a:t>
            </a:r>
          </a:p>
          <a:p>
            <a:pPr>
              <a:lnSpc>
                <a:spcPct val="120000"/>
              </a:lnSpc>
              <a:spcBef>
                <a:spcPts val="600"/>
              </a:spcBef>
            </a:pPr>
            <a:r>
              <a:rPr lang="ru-RU" sz="3000" b="1" dirty="0">
                <a:solidFill>
                  <a:srgbClr val="222222"/>
                </a:solidFill>
                <a:latin typeface="Roboto" panose="02000000000000000000" pitchFamily="2" charset="0"/>
              </a:rPr>
              <a:t>Степень прозрачности </a:t>
            </a:r>
            <a:r>
              <a:rPr lang="ru-RU" sz="3000" dirty="0">
                <a:solidFill>
                  <a:srgbClr val="222222"/>
                </a:solidFill>
                <a:latin typeface="Roboto" panose="02000000000000000000" pitchFamily="2" charset="0"/>
              </a:rPr>
              <a:t>( </a:t>
            </a:r>
            <a:r>
              <a:rPr lang="ru-RU" sz="3000" dirty="0" err="1">
                <a:solidFill>
                  <a:srgbClr val="222222"/>
                </a:solidFill>
                <a:latin typeface="Roboto" panose="02000000000000000000" pitchFamily="2" charset="0"/>
              </a:rPr>
              <a:t>отслеживаемости</a:t>
            </a:r>
            <a:r>
              <a:rPr lang="ru-RU" sz="3000" dirty="0">
                <a:solidFill>
                  <a:srgbClr val="222222"/>
                </a:solidFill>
                <a:latin typeface="Roboto" panose="02000000000000000000" pitchFamily="2" charset="0"/>
              </a:rPr>
              <a:t>, объяснимости, </a:t>
            </a:r>
            <a:r>
              <a:rPr lang="ru-RU" sz="3000" dirty="0" err="1">
                <a:solidFill>
                  <a:srgbClr val="222222"/>
                </a:solidFill>
                <a:latin typeface="Roboto" panose="02000000000000000000" pitchFamily="2" charset="0"/>
              </a:rPr>
              <a:t>воспроизводимости</a:t>
            </a:r>
            <a:r>
              <a:rPr lang="ru-RU" sz="3000" dirty="0">
                <a:solidFill>
                  <a:srgbClr val="222222"/>
                </a:solidFill>
                <a:latin typeface="Roboto" panose="02000000000000000000" pitchFamily="2" charset="0"/>
              </a:rPr>
              <a:t> и общей прозрачности);</a:t>
            </a:r>
          </a:p>
          <a:p>
            <a:pPr>
              <a:lnSpc>
                <a:spcPct val="120000"/>
              </a:lnSpc>
              <a:spcBef>
                <a:spcPts val="600"/>
              </a:spcBef>
            </a:pPr>
            <a:r>
              <a:rPr lang="ru-RU" sz="3000" b="1" dirty="0">
                <a:solidFill>
                  <a:srgbClr val="222222"/>
                </a:solidFill>
                <a:latin typeface="Roboto" panose="02000000000000000000" pitchFamily="2" charset="0"/>
              </a:rPr>
              <a:t>Охват тестовых данных </a:t>
            </a:r>
            <a:r>
              <a:rPr lang="ru-RU" sz="3000" dirty="0">
                <a:solidFill>
                  <a:srgbClr val="222222"/>
                </a:solidFill>
                <a:latin typeface="Roboto" panose="02000000000000000000" pitchFamily="2" charset="0"/>
              </a:rPr>
              <a:t>(сценарии и их риски для безопасности в тестах)</a:t>
            </a:r>
          </a:p>
          <a:p>
            <a:pPr>
              <a:lnSpc>
                <a:spcPct val="120000"/>
              </a:lnSpc>
              <a:spcBef>
                <a:spcPts val="600"/>
              </a:spcBef>
            </a:pPr>
            <a:r>
              <a:rPr lang="ru-RU" sz="3000" b="1" dirty="0">
                <a:solidFill>
                  <a:srgbClr val="222222"/>
                </a:solidFill>
                <a:latin typeface="Roboto" panose="02000000000000000000" pitchFamily="2" charset="0"/>
              </a:rPr>
              <a:t>Сложность среды и неопределенность спецификаций </a:t>
            </a:r>
            <a:r>
              <a:rPr lang="ru-RU" sz="3000" dirty="0">
                <a:solidFill>
                  <a:srgbClr val="222222"/>
                </a:solidFill>
                <a:latin typeface="Roboto" panose="02000000000000000000" pitchFamily="2" charset="0"/>
              </a:rPr>
              <a:t>(</a:t>
            </a:r>
            <a:r>
              <a:rPr lang="ru-RU" sz="3000" dirty="0" err="1">
                <a:solidFill>
                  <a:srgbClr val="222222"/>
                </a:solidFill>
                <a:latin typeface="Roboto" panose="02000000000000000000" pitchFamily="2" charset="0"/>
              </a:rPr>
              <a:t>напр</a:t>
            </a:r>
            <a:r>
              <a:rPr lang="ru-RU" sz="3000" dirty="0">
                <a:solidFill>
                  <a:srgbClr val="222222"/>
                </a:solidFill>
                <a:latin typeface="Roboto" panose="02000000000000000000" pitchFamily="2" charset="0"/>
              </a:rPr>
              <a:t> дрейф данных и концепций без заданных границ);</a:t>
            </a:r>
          </a:p>
          <a:p>
            <a:pPr>
              <a:lnSpc>
                <a:spcPct val="120000"/>
              </a:lnSpc>
              <a:spcBef>
                <a:spcPts val="600"/>
              </a:spcBef>
            </a:pPr>
            <a:r>
              <a:rPr lang="ru-RU" sz="3000" b="1" dirty="0">
                <a:solidFill>
                  <a:srgbClr val="222222"/>
                </a:solidFill>
                <a:latin typeface="Roboto" panose="02000000000000000000" pitchFamily="2" charset="0"/>
              </a:rPr>
              <a:t>Недостатки моделей ИИ </a:t>
            </a:r>
            <a:r>
              <a:rPr lang="ru-RU" sz="3000" dirty="0">
                <a:solidFill>
                  <a:srgbClr val="222222"/>
                </a:solidFill>
                <a:latin typeface="Roboto" panose="02000000000000000000" pitchFamily="2" charset="0"/>
              </a:rPr>
              <a:t>(взлом обучения модели (</a:t>
            </a:r>
            <a:r>
              <a:rPr lang="ru-RU" sz="3000" dirty="0" err="1">
                <a:solidFill>
                  <a:srgbClr val="222222"/>
                </a:solidFill>
                <a:latin typeface="Roboto" panose="02000000000000000000" pitchFamily="2" charset="0"/>
              </a:rPr>
              <a:t>переобученность</a:t>
            </a:r>
            <a:r>
              <a:rPr lang="ru-RU" sz="3000" dirty="0">
                <a:solidFill>
                  <a:srgbClr val="222222"/>
                </a:solidFill>
                <a:latin typeface="Roboto" panose="02000000000000000000" pitchFamily="2" charset="0"/>
              </a:rPr>
              <a:t> модели к неявным факторам), взлом метрик, состязательное МО – манипуляция модели с целью сбоя - </a:t>
            </a:r>
            <a:r>
              <a:rPr lang="ru-RU" sz="3000" dirty="0" err="1">
                <a:solidFill>
                  <a:srgbClr val="222222"/>
                </a:solidFill>
                <a:latin typeface="Roboto" panose="02000000000000000000" pitchFamily="2" charset="0"/>
              </a:rPr>
              <a:t>лосс</a:t>
            </a:r>
            <a:r>
              <a:rPr lang="ru-RU" sz="3000" dirty="0">
                <a:solidFill>
                  <a:srgbClr val="222222"/>
                </a:solidFill>
                <a:latin typeface="Roboto" panose="02000000000000000000" pitchFamily="2" charset="0"/>
              </a:rPr>
              <a:t> + модель + веса);</a:t>
            </a:r>
          </a:p>
          <a:p>
            <a:pPr>
              <a:lnSpc>
                <a:spcPct val="120000"/>
              </a:lnSpc>
              <a:spcBef>
                <a:spcPts val="600"/>
              </a:spcBef>
            </a:pPr>
            <a:r>
              <a:rPr lang="ru-RU" sz="3000" b="1" dirty="0">
                <a:solidFill>
                  <a:srgbClr val="222222"/>
                </a:solidFill>
                <a:latin typeface="Roboto" panose="02000000000000000000" pitchFamily="2" charset="0"/>
              </a:rPr>
              <a:t>Сбои программно</a:t>
            </a:r>
            <a:r>
              <a:rPr lang="en-US" sz="3000" b="1" dirty="0">
                <a:solidFill>
                  <a:srgbClr val="222222"/>
                </a:solidFill>
                <a:latin typeface="Roboto" panose="02000000000000000000" pitchFamily="2" charset="0"/>
              </a:rPr>
              <a:t>-</a:t>
            </a:r>
            <a:r>
              <a:rPr lang="ru-RU" sz="3000" b="1" dirty="0">
                <a:solidFill>
                  <a:srgbClr val="222222"/>
                </a:solidFill>
                <a:latin typeface="Roboto" panose="02000000000000000000" pitchFamily="2" charset="0"/>
              </a:rPr>
              <a:t>аппаратного обеспечения системы </a:t>
            </a:r>
            <a:r>
              <a:rPr lang="ru-RU" sz="3000" dirty="0">
                <a:solidFill>
                  <a:srgbClr val="222222"/>
                </a:solidFill>
                <a:latin typeface="Roboto" panose="02000000000000000000" pitchFamily="2" charset="0"/>
              </a:rPr>
              <a:t>(ПО независимая база, например </a:t>
            </a:r>
            <a:r>
              <a:rPr lang="ru-RU" sz="3000" dirty="0" err="1">
                <a:solidFill>
                  <a:srgbClr val="222222"/>
                </a:solidFill>
                <a:latin typeface="Roboto" panose="02000000000000000000" pitchFamily="2" charset="0"/>
              </a:rPr>
              <a:t>onnx</a:t>
            </a:r>
            <a:r>
              <a:rPr lang="en-US" sz="3000" dirty="0">
                <a:solidFill>
                  <a:srgbClr val="222222"/>
                </a:solidFill>
                <a:latin typeface="Roboto" panose="02000000000000000000" pitchFamily="2" charset="0"/>
              </a:rPr>
              <a:t> </a:t>
            </a:r>
            <a:r>
              <a:rPr lang="en-US" sz="3000" dirty="0" err="1">
                <a:solidFill>
                  <a:srgbClr val="222222"/>
                </a:solidFill>
                <a:latin typeface="Roboto" panose="02000000000000000000" pitchFamily="2" charset="0"/>
              </a:rPr>
              <a:t>runtine</a:t>
            </a:r>
            <a:r>
              <a:rPr lang="ru-RU" sz="3000" dirty="0">
                <a:solidFill>
                  <a:srgbClr val="222222"/>
                </a:solidFill>
                <a:latin typeface="Roboto" panose="02000000000000000000" pitchFamily="2" charset="0"/>
              </a:rPr>
              <a:t>, процедура обновления модели</a:t>
            </a:r>
            <a:r>
              <a:rPr lang="en-US" sz="3000" dirty="0">
                <a:solidFill>
                  <a:srgbClr val="222222"/>
                </a:solidFill>
                <a:latin typeface="Roboto" panose="02000000000000000000" pitchFamily="2" charset="0"/>
              </a:rPr>
              <a:t>)</a:t>
            </a:r>
            <a:r>
              <a:rPr lang="ru-RU" sz="3000" dirty="0">
                <a:solidFill>
                  <a:srgbClr val="222222"/>
                </a:solidFill>
                <a:latin typeface="Roboto" panose="02000000000000000000" pitchFamily="2" charset="0"/>
              </a:rPr>
              <a:t>;</a:t>
            </a:r>
          </a:p>
          <a:p>
            <a:pPr>
              <a:lnSpc>
                <a:spcPct val="120000"/>
              </a:lnSpc>
              <a:spcBef>
                <a:spcPts val="600"/>
              </a:spcBef>
            </a:pPr>
            <a:r>
              <a:rPr lang="ru-RU" sz="3000" b="1" dirty="0">
                <a:solidFill>
                  <a:srgbClr val="222222"/>
                </a:solidFill>
                <a:latin typeface="Roboto" panose="02000000000000000000" pitchFamily="2" charset="0"/>
              </a:rPr>
              <a:t>Технологическую зрелость</a:t>
            </a:r>
            <a:r>
              <a:rPr lang="en-US" sz="3000" b="1" dirty="0">
                <a:solidFill>
                  <a:srgbClr val="222222"/>
                </a:solidFill>
                <a:latin typeface="Roboto" panose="02000000000000000000" pitchFamily="2" charset="0"/>
              </a:rPr>
              <a:t> </a:t>
            </a:r>
            <a:r>
              <a:rPr lang="ru-RU" sz="3000" dirty="0">
                <a:solidFill>
                  <a:srgbClr val="222222"/>
                </a:solidFill>
                <a:latin typeface="Roboto" panose="02000000000000000000" pitchFamily="2" charset="0"/>
              </a:rPr>
              <a:t>(постановка и понимание технологий </a:t>
            </a:r>
            <a:r>
              <a:rPr lang="ru-RU" sz="3000" dirty="0" err="1">
                <a:solidFill>
                  <a:srgbClr val="222222"/>
                </a:solidFill>
                <a:latin typeface="Roboto" panose="02000000000000000000" pitchFamily="2" charset="0"/>
              </a:rPr>
              <a:t>ии</a:t>
            </a:r>
            <a:r>
              <a:rPr lang="ru-RU" sz="3000" dirty="0">
                <a:solidFill>
                  <a:srgbClr val="222222"/>
                </a:solidFill>
                <a:latin typeface="Roboto" panose="02000000000000000000" pitchFamily="2" charset="0"/>
              </a:rPr>
              <a:t> для решения конкретной задачи и опыт применения).</a:t>
            </a:r>
          </a:p>
          <a:p>
            <a:endParaRPr lang="ru-RU" dirty="0"/>
          </a:p>
        </p:txBody>
      </p:sp>
      <p:grpSp>
        <p:nvGrpSpPr>
          <p:cNvPr id="11" name="Группа 10"/>
          <p:cNvGrpSpPr/>
          <p:nvPr/>
        </p:nvGrpSpPr>
        <p:grpSpPr>
          <a:xfrm>
            <a:off x="66675" y="4611272"/>
            <a:ext cx="4820077" cy="2182014"/>
            <a:chOff x="7305412" y="4573588"/>
            <a:chExt cx="4886588" cy="2235527"/>
          </a:xfrm>
        </p:grpSpPr>
        <p:pic>
          <p:nvPicPr>
            <p:cNvPr id="4" name="Рисунок 3">
              <a:extLst>
                <a:ext uri="{FF2B5EF4-FFF2-40B4-BE49-F238E27FC236}">
                  <a16:creationId xmlns:a16="http://schemas.microsoft.com/office/drawing/2014/main" id="{25E3B842-DFD3-0098-F3C9-40BFF7B318A8}"/>
                </a:ext>
              </a:extLst>
            </p:cNvPr>
            <p:cNvPicPr>
              <a:picLocks noChangeAspect="1"/>
            </p:cNvPicPr>
            <p:nvPr/>
          </p:nvPicPr>
          <p:blipFill>
            <a:blip r:embed="rId2"/>
            <a:stretch>
              <a:fillRect/>
            </a:stretch>
          </p:blipFill>
          <p:spPr>
            <a:xfrm>
              <a:off x="7305412" y="4573588"/>
              <a:ext cx="4886588" cy="1738312"/>
            </a:xfrm>
            <a:prstGeom prst="rect">
              <a:avLst/>
            </a:prstGeom>
          </p:spPr>
        </p:pic>
        <p:grpSp>
          <p:nvGrpSpPr>
            <p:cNvPr id="9" name="Группа 8"/>
            <p:cNvGrpSpPr/>
            <p:nvPr/>
          </p:nvGrpSpPr>
          <p:grpSpPr>
            <a:xfrm>
              <a:off x="8012470" y="6214242"/>
              <a:ext cx="3317556" cy="594873"/>
              <a:chOff x="8012470" y="6214242"/>
              <a:chExt cx="3317556" cy="594873"/>
            </a:xfrm>
          </p:grpSpPr>
          <p:sp>
            <p:nvSpPr>
              <p:cNvPr id="5" name="TextBox 4">
                <a:extLst>
                  <a:ext uri="{FF2B5EF4-FFF2-40B4-BE49-F238E27FC236}">
                    <a16:creationId xmlns:a16="http://schemas.microsoft.com/office/drawing/2014/main" id="{52373467-6246-0C03-8AED-006E8B036583}"/>
                  </a:ext>
                </a:extLst>
              </p:cNvPr>
              <p:cNvSpPr txBox="1"/>
              <p:nvPr/>
            </p:nvSpPr>
            <p:spPr>
              <a:xfrm>
                <a:off x="9166753" y="6214242"/>
                <a:ext cx="1058779" cy="307777"/>
              </a:xfrm>
              <a:prstGeom prst="rect">
                <a:avLst/>
              </a:prstGeom>
              <a:noFill/>
            </p:spPr>
            <p:txBody>
              <a:bodyPr wrap="square" rtlCol="0">
                <a:spAutoFit/>
              </a:bodyPr>
              <a:lstStyle/>
              <a:p>
                <a:r>
                  <a:rPr lang="ru-RU" dirty="0"/>
                  <a:t>ML</a:t>
                </a:r>
                <a:r>
                  <a:rPr lang="en-US" dirty="0"/>
                  <a:t>Ops</a:t>
                </a:r>
                <a:endParaRPr lang="ru-RU" dirty="0"/>
              </a:p>
            </p:txBody>
          </p:sp>
          <p:sp>
            <p:nvSpPr>
              <p:cNvPr id="6" name="TextBox 5">
                <a:extLst>
                  <a:ext uri="{FF2B5EF4-FFF2-40B4-BE49-F238E27FC236}">
                    <a16:creationId xmlns:a16="http://schemas.microsoft.com/office/drawing/2014/main" id="{E30B2F0D-062D-3F37-67DA-9149F2B1A7A0}"/>
                  </a:ext>
                </a:extLst>
              </p:cNvPr>
              <p:cNvSpPr txBox="1"/>
              <p:nvPr/>
            </p:nvSpPr>
            <p:spPr>
              <a:xfrm>
                <a:off x="8012470" y="6214242"/>
                <a:ext cx="1058779" cy="307777"/>
              </a:xfrm>
              <a:prstGeom prst="rect">
                <a:avLst/>
              </a:prstGeom>
              <a:noFill/>
            </p:spPr>
            <p:txBody>
              <a:bodyPr wrap="square" rtlCol="0">
                <a:spAutoFit/>
              </a:bodyPr>
              <a:lstStyle/>
              <a:p>
                <a:r>
                  <a:rPr lang="en-US" dirty="0" err="1"/>
                  <a:t>DataOps</a:t>
                </a:r>
                <a:endParaRPr lang="ru-RU" dirty="0"/>
              </a:p>
            </p:txBody>
          </p:sp>
          <p:sp>
            <p:nvSpPr>
              <p:cNvPr id="7" name="TextBox 6">
                <a:extLst>
                  <a:ext uri="{FF2B5EF4-FFF2-40B4-BE49-F238E27FC236}">
                    <a16:creationId xmlns:a16="http://schemas.microsoft.com/office/drawing/2014/main" id="{E3A8C3E0-E59A-8463-5620-ED75E1D9CD1B}"/>
                  </a:ext>
                </a:extLst>
              </p:cNvPr>
              <p:cNvSpPr txBox="1"/>
              <p:nvPr/>
            </p:nvSpPr>
            <p:spPr>
              <a:xfrm>
                <a:off x="10271247" y="6214242"/>
                <a:ext cx="1058779" cy="307777"/>
              </a:xfrm>
              <a:prstGeom prst="rect">
                <a:avLst/>
              </a:prstGeom>
              <a:noFill/>
            </p:spPr>
            <p:txBody>
              <a:bodyPr wrap="square" rtlCol="0">
                <a:spAutoFit/>
              </a:bodyPr>
              <a:lstStyle/>
              <a:p>
                <a:r>
                  <a:rPr lang="en-US" dirty="0"/>
                  <a:t>DevOps</a:t>
                </a:r>
                <a:endParaRPr lang="ru-RU" dirty="0"/>
              </a:p>
            </p:txBody>
          </p:sp>
          <p:sp>
            <p:nvSpPr>
              <p:cNvPr id="8" name="TextBox 7">
                <a:extLst>
                  <a:ext uri="{FF2B5EF4-FFF2-40B4-BE49-F238E27FC236}">
                    <a16:creationId xmlns:a16="http://schemas.microsoft.com/office/drawing/2014/main" id="{7E700217-DEEB-EE06-CA76-B797CC373958}"/>
                  </a:ext>
                </a:extLst>
              </p:cNvPr>
              <p:cNvSpPr txBox="1"/>
              <p:nvPr/>
            </p:nvSpPr>
            <p:spPr>
              <a:xfrm>
                <a:off x="8957085" y="6501338"/>
                <a:ext cx="1058779" cy="307777"/>
              </a:xfrm>
              <a:prstGeom prst="rect">
                <a:avLst/>
              </a:prstGeom>
              <a:noFill/>
            </p:spPr>
            <p:txBody>
              <a:bodyPr wrap="square" rtlCol="0">
                <a:spAutoFit/>
              </a:bodyPr>
              <a:lstStyle/>
              <a:p>
                <a:r>
                  <a:rPr lang="en-US" dirty="0" err="1"/>
                  <a:t>ModelOps</a:t>
                </a:r>
                <a:endParaRPr lang="ru-RU" dirty="0"/>
              </a:p>
            </p:txBody>
          </p:sp>
        </p:grpSp>
      </p:grpSp>
      <p:pic>
        <p:nvPicPr>
          <p:cNvPr id="10" name="Рисунок 9">
            <a:extLst>
              <a:ext uri="{FF2B5EF4-FFF2-40B4-BE49-F238E27FC236}">
                <a16:creationId xmlns:a16="http://schemas.microsoft.com/office/drawing/2014/main" id="{69D86BD1-7B01-DF3B-F66D-A8B5C86C63D1}"/>
              </a:ext>
            </a:extLst>
          </p:cNvPr>
          <p:cNvPicPr>
            <a:picLocks noChangeAspect="1"/>
          </p:cNvPicPr>
          <p:nvPr/>
        </p:nvPicPr>
        <p:blipFill>
          <a:blip r:embed="rId3"/>
          <a:stretch>
            <a:fillRect/>
          </a:stretch>
        </p:blipFill>
        <p:spPr>
          <a:xfrm>
            <a:off x="133350" y="852070"/>
            <a:ext cx="3898900" cy="3759200"/>
          </a:xfrm>
          <a:prstGeom prst="rect">
            <a:avLst/>
          </a:prstGeom>
        </p:spPr>
      </p:pic>
    </p:spTree>
    <p:extLst>
      <p:ext uri="{BB962C8B-B14F-4D97-AF65-F5344CB8AC3E}">
        <p14:creationId xmlns:p14="http://schemas.microsoft.com/office/powerpoint/2010/main" val="93276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ACF8EC-70C1-462A-6F3A-9FB8DB4EEB08}"/>
              </a:ext>
            </a:extLst>
          </p:cNvPr>
          <p:cNvSpPr>
            <a:spLocks noGrp="1"/>
          </p:cNvSpPr>
          <p:nvPr>
            <p:ph type="title"/>
          </p:nvPr>
        </p:nvSpPr>
        <p:spPr>
          <a:xfrm>
            <a:off x="207818" y="191583"/>
            <a:ext cx="11353800" cy="1235415"/>
          </a:xfrm>
        </p:spPr>
        <p:txBody>
          <a:bodyPr>
            <a:normAutofit fontScale="90000"/>
          </a:bodyPr>
          <a:lstStyle/>
          <a:p>
            <a:r>
              <a:rPr lang="ru-RU" dirty="0"/>
              <a:t>Подходы к обеспечению защищенности в разработке жизненного цикла ИИ моделей</a:t>
            </a:r>
          </a:p>
        </p:txBody>
      </p:sp>
      <p:sp>
        <p:nvSpPr>
          <p:cNvPr id="3" name="Текст 2">
            <a:extLst>
              <a:ext uri="{FF2B5EF4-FFF2-40B4-BE49-F238E27FC236}">
                <a16:creationId xmlns:a16="http://schemas.microsoft.com/office/drawing/2014/main" id="{BE671540-629F-5A41-E82B-B8C12798EC8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075D3183-66B8-B460-FC11-ADDB6E92A0C0}"/>
              </a:ext>
            </a:extLst>
          </p:cNvPr>
          <p:cNvPicPr>
            <a:picLocks noChangeAspect="1"/>
          </p:cNvPicPr>
          <p:nvPr/>
        </p:nvPicPr>
        <p:blipFill>
          <a:blip r:embed="rId2"/>
          <a:stretch>
            <a:fillRect/>
          </a:stretch>
        </p:blipFill>
        <p:spPr>
          <a:xfrm>
            <a:off x="6593728" y="1691609"/>
            <a:ext cx="5541777" cy="4085736"/>
          </a:xfrm>
          <a:prstGeom prst="rect">
            <a:avLst/>
          </a:prstGeom>
        </p:spPr>
      </p:pic>
      <p:sp>
        <p:nvSpPr>
          <p:cNvPr id="6" name="TextBox 5">
            <a:extLst>
              <a:ext uri="{FF2B5EF4-FFF2-40B4-BE49-F238E27FC236}">
                <a16:creationId xmlns:a16="http://schemas.microsoft.com/office/drawing/2014/main" id="{2DE725BB-89F6-ABCD-C1AD-FB65A12B89AB}"/>
              </a:ext>
            </a:extLst>
          </p:cNvPr>
          <p:cNvSpPr txBox="1"/>
          <p:nvPr/>
        </p:nvSpPr>
        <p:spPr>
          <a:xfrm>
            <a:off x="6881379" y="6358640"/>
            <a:ext cx="6094268" cy="307777"/>
          </a:xfrm>
          <a:prstGeom prst="rect">
            <a:avLst/>
          </a:prstGeom>
          <a:noFill/>
        </p:spPr>
        <p:txBody>
          <a:bodyPr wrap="square">
            <a:spAutoFit/>
          </a:bodyPr>
          <a:lstStyle/>
          <a:p>
            <a:r>
              <a:rPr lang="ru-RU" dirty="0" err="1"/>
              <a:t>https</a:t>
            </a:r>
            <a:r>
              <a:rPr lang="ru-RU" dirty="0"/>
              <a:t>://</a:t>
            </a:r>
            <a:r>
              <a:rPr lang="ru-RU" dirty="0" err="1"/>
              <a:t>www.ncsc.gov.uk</a:t>
            </a:r>
            <a:r>
              <a:rPr lang="ru-RU" dirty="0"/>
              <a:t>/</a:t>
            </a:r>
            <a:r>
              <a:rPr lang="ru-RU" dirty="0" err="1"/>
              <a:t>collection</a:t>
            </a:r>
            <a:r>
              <a:rPr lang="ru-RU" dirty="0"/>
              <a:t>/</a:t>
            </a:r>
            <a:r>
              <a:rPr lang="ru-RU" dirty="0" err="1"/>
              <a:t>machine-learning-principles</a:t>
            </a:r>
            <a:endParaRPr lang="ru-RU" dirty="0"/>
          </a:p>
        </p:txBody>
      </p:sp>
      <p:pic>
        <p:nvPicPr>
          <p:cNvPr id="7" name="Рисунок 6">
            <a:extLst>
              <a:ext uri="{FF2B5EF4-FFF2-40B4-BE49-F238E27FC236}">
                <a16:creationId xmlns:a16="http://schemas.microsoft.com/office/drawing/2014/main" id="{21AE6D39-EB5E-0610-5A17-51FC92782E0F}"/>
              </a:ext>
            </a:extLst>
          </p:cNvPr>
          <p:cNvPicPr>
            <a:picLocks noChangeAspect="1"/>
          </p:cNvPicPr>
          <p:nvPr/>
        </p:nvPicPr>
        <p:blipFill>
          <a:blip r:embed="rId3"/>
          <a:stretch>
            <a:fillRect/>
          </a:stretch>
        </p:blipFill>
        <p:spPr>
          <a:xfrm>
            <a:off x="0" y="1667778"/>
            <a:ext cx="6593728" cy="4667031"/>
          </a:xfrm>
          <a:prstGeom prst="rect">
            <a:avLst/>
          </a:prstGeom>
        </p:spPr>
      </p:pic>
      <p:sp>
        <p:nvSpPr>
          <p:cNvPr id="9" name="TextBox 8">
            <a:extLst>
              <a:ext uri="{FF2B5EF4-FFF2-40B4-BE49-F238E27FC236}">
                <a16:creationId xmlns:a16="http://schemas.microsoft.com/office/drawing/2014/main" id="{80111A30-7C5A-6F15-1BAD-3C16C1E4E9AC}"/>
              </a:ext>
            </a:extLst>
          </p:cNvPr>
          <p:cNvSpPr txBox="1"/>
          <p:nvPr/>
        </p:nvSpPr>
        <p:spPr>
          <a:xfrm>
            <a:off x="1706706" y="6492656"/>
            <a:ext cx="648912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pdf</a:t>
            </a:r>
            <a:r>
              <a:rPr lang="ru-RU" dirty="0"/>
              <a:t>/2106.04823</a:t>
            </a:r>
          </a:p>
        </p:txBody>
      </p:sp>
      <p:cxnSp>
        <p:nvCxnSpPr>
          <p:cNvPr id="5" name="Прямая соединительная линия 4">
            <a:extLst>
              <a:ext uri="{FF2B5EF4-FFF2-40B4-BE49-F238E27FC236}">
                <a16:creationId xmlns:a16="http://schemas.microsoft.com/office/drawing/2014/main" id="{C2D26D97-E30E-F9AF-A44A-DCC0C2BB4B7B}"/>
              </a:ext>
            </a:extLst>
          </p:cNvPr>
          <p:cNvCxnSpPr/>
          <p:nvPr/>
        </p:nvCxnSpPr>
        <p:spPr>
          <a:xfrm>
            <a:off x="0" y="1426998"/>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87505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651B5-3D61-BAE3-6F17-86C2E7A0AE0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1343EA-19B2-EA12-5DE1-9D0FEA85DC7E}"/>
              </a:ext>
            </a:extLst>
          </p:cNvPr>
          <p:cNvSpPr>
            <a:spLocks noGrp="1"/>
          </p:cNvSpPr>
          <p:nvPr>
            <p:ph type="title"/>
          </p:nvPr>
        </p:nvSpPr>
        <p:spPr>
          <a:xfrm>
            <a:off x="204537" y="268297"/>
            <a:ext cx="11149263" cy="525212"/>
          </a:xfrm>
        </p:spPr>
        <p:txBody>
          <a:bodyPr>
            <a:normAutofit fontScale="90000"/>
          </a:bodyPr>
          <a:lstStyle/>
          <a:p>
            <a:r>
              <a:rPr lang="ru-RU" dirty="0"/>
              <a:t>Атаки на ИИ</a:t>
            </a:r>
          </a:p>
        </p:txBody>
      </p:sp>
      <p:sp>
        <p:nvSpPr>
          <p:cNvPr id="10" name="TextBox 9">
            <a:extLst>
              <a:ext uri="{FF2B5EF4-FFF2-40B4-BE49-F238E27FC236}">
                <a16:creationId xmlns:a16="http://schemas.microsoft.com/office/drawing/2014/main" id="{A284EF4A-C650-A5CA-2FF0-97F5159EE0C4}"/>
              </a:ext>
            </a:extLst>
          </p:cNvPr>
          <p:cNvSpPr txBox="1"/>
          <p:nvPr/>
        </p:nvSpPr>
        <p:spPr>
          <a:xfrm>
            <a:off x="6935203" y="6492873"/>
            <a:ext cx="520065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6" name="Текст 5">
            <a:extLst>
              <a:ext uri="{FF2B5EF4-FFF2-40B4-BE49-F238E27FC236}">
                <a16:creationId xmlns:a16="http://schemas.microsoft.com/office/drawing/2014/main" id="{3223233C-2E18-9C53-A1F9-3A3AE732BE7E}"/>
              </a:ext>
            </a:extLst>
          </p:cNvPr>
          <p:cNvSpPr>
            <a:spLocks noGrp="1"/>
          </p:cNvSpPr>
          <p:nvPr>
            <p:ph type="body" idx="1"/>
          </p:nvPr>
        </p:nvSpPr>
        <p:spPr>
          <a:xfrm>
            <a:off x="204537" y="736450"/>
            <a:ext cx="11782926" cy="5756424"/>
          </a:xfrm>
        </p:spPr>
        <p:txBody>
          <a:bodyPr>
            <a:normAutofit fontScale="70000" lnSpcReduction="20000"/>
          </a:bodyPr>
          <a:lstStyle/>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Атаки-извлечения</a:t>
            </a:r>
            <a:r>
              <a:rPr lang="ru-RU" sz="2900" dirty="0">
                <a:solidFill>
                  <a:srgbClr val="000000"/>
                </a:solidFill>
                <a:effectLst/>
                <a:latin typeface="+mn-lt"/>
                <a:ea typeface="Trebuchet MS" panose="020B0703020202090204" pitchFamily="34" charset="0"/>
                <a:cs typeface="Trebuchet MS" panose="020B0703020202090204" pitchFamily="34" charset="0"/>
              </a:rPr>
              <a:t> (незаметное получение из системы конфиденциальной информации).</a:t>
            </a:r>
          </a:p>
          <a:p>
            <a:pPr marL="342900" lvl="0" indent="-342900" algn="just">
              <a:lnSpc>
                <a:spcPct val="130000"/>
              </a:lnSpc>
              <a:spcBef>
                <a:spcPts val="0"/>
              </a:spcBef>
              <a:buFont typeface="Symbol" pitchFamily="2" charset="2"/>
              <a:buChar char=""/>
            </a:pPr>
            <a:r>
              <a:rPr lang="ru-RU" sz="2900" dirty="0">
                <a:solidFill>
                  <a:srgbClr val="000000"/>
                </a:solidFill>
                <a:effectLst/>
                <a:latin typeface="+mn-lt"/>
                <a:ea typeface="Trebuchet MS" panose="020B0703020202090204" pitchFamily="34" charset="0"/>
                <a:cs typeface="Trebuchet MS" panose="020B0703020202090204" pitchFamily="34" charset="0"/>
              </a:rPr>
              <a:t>Извлечение </a:t>
            </a:r>
            <a:r>
              <a:rPr lang="ru-RU" sz="2900" b="1" dirty="0">
                <a:solidFill>
                  <a:srgbClr val="000000"/>
                </a:solidFill>
                <a:effectLst/>
                <a:latin typeface="+mn-lt"/>
                <a:ea typeface="Trebuchet MS" panose="020B0703020202090204" pitchFamily="34" charset="0"/>
                <a:cs typeface="Trebuchet MS" panose="020B0703020202090204" pitchFamily="34" charset="0"/>
              </a:rPr>
              <a:t>входных или выходные данных </a:t>
            </a:r>
            <a:r>
              <a:rPr lang="ru-RU" sz="2900" dirty="0">
                <a:solidFill>
                  <a:srgbClr val="000000"/>
                </a:solidFill>
                <a:effectLst/>
                <a:latin typeface="+mn-lt"/>
                <a:ea typeface="Trebuchet MS" panose="020B0703020202090204" pitchFamily="34" charset="0"/>
                <a:cs typeface="Trebuchet MS" panose="020B0703020202090204" pitchFamily="34" charset="0"/>
              </a:rPr>
              <a:t>(примеров или свойств или </a:t>
            </a:r>
            <a:r>
              <a:rPr lang="ru-RU" sz="2900" dirty="0" err="1">
                <a:solidFill>
                  <a:srgbClr val="000000"/>
                </a:solidFill>
                <a:effectLst/>
                <a:latin typeface="+mn-lt"/>
                <a:ea typeface="Trebuchet MS" panose="020B0703020202090204" pitchFamily="34" charset="0"/>
                <a:cs typeface="Trebuchet MS" panose="020B0703020202090204" pitchFamily="34" charset="0"/>
              </a:rPr>
              <a:t>датасетов</a:t>
            </a:r>
            <a:r>
              <a:rPr lang="ru-RU" sz="2900" dirty="0">
                <a:solidFill>
                  <a:srgbClr val="000000"/>
                </a:solidFill>
                <a:effectLst/>
                <a:latin typeface="+mn-lt"/>
                <a:ea typeface="Trebuchet MS" panose="020B0703020202090204" pitchFamily="34" charset="0"/>
                <a:cs typeface="Trebuchet MS" panose="020B0703020202090204" pitchFamily="34" charset="0"/>
              </a:rPr>
              <a:t>), набор данных при обучении модели или тестирование или работе модели;</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параметров модели </a:t>
            </a:r>
            <a:r>
              <a:rPr lang="ru-RU" sz="2900" dirty="0">
                <a:solidFill>
                  <a:srgbClr val="000000"/>
                </a:solidFill>
                <a:effectLst/>
                <a:latin typeface="+mn-lt"/>
                <a:ea typeface="Trebuchet MS" panose="020B0703020202090204" pitchFamily="34" charset="0"/>
                <a:cs typeface="Trebuchet MS" panose="020B0703020202090204" pitchFamily="34" charset="0"/>
              </a:rPr>
              <a:t>для копирования поведения ее работы;</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и интерпретация знаний ИИ </a:t>
            </a:r>
            <a:r>
              <a:rPr lang="ru-RU" sz="2900" dirty="0">
                <a:solidFill>
                  <a:srgbClr val="000000"/>
                </a:solidFill>
                <a:effectLst/>
                <a:latin typeface="+mn-lt"/>
                <a:ea typeface="Trebuchet MS" panose="020B0703020202090204" pitchFamily="34" charset="0"/>
                <a:cs typeface="Trebuchet MS" panose="020B0703020202090204" pitchFamily="34" charset="0"/>
              </a:rPr>
              <a:t>(если известна модель и обучающие данные – весь процесс работы модели)</a:t>
            </a:r>
          </a:p>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Атаки-манипуляции </a:t>
            </a:r>
            <a:r>
              <a:rPr lang="ru-RU" sz="2900" dirty="0">
                <a:solidFill>
                  <a:srgbClr val="000000"/>
                </a:solidFill>
                <a:effectLst/>
                <a:latin typeface="+mn-lt"/>
                <a:ea typeface="Trebuchet MS" panose="020B0703020202090204" pitchFamily="34" charset="0"/>
                <a:cs typeface="Trebuchet MS" panose="020B0703020202090204" pitchFamily="34" charset="0"/>
              </a:rPr>
              <a:t>(направлены на изменение поведения системы путем модификации </a:t>
            </a:r>
            <a:r>
              <a:rPr lang="ru-RU" sz="2900" dirty="0">
                <a:solidFill>
                  <a:srgbClr val="000000"/>
                </a:solidFill>
                <a:latin typeface="+mn-lt"/>
                <a:ea typeface="Trebuchet MS" panose="020B0703020202090204" pitchFamily="34" charset="0"/>
                <a:cs typeface="Trebuchet MS" panose="020B0703020202090204" pitchFamily="34" charset="0"/>
              </a:rPr>
              <a:t>входных данных, обучающих данных или самой модели)</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Отравление входных или обучающих данных </a:t>
            </a:r>
            <a:r>
              <a:rPr lang="ru-RU" sz="2900" dirty="0">
                <a:solidFill>
                  <a:srgbClr val="000000"/>
                </a:solidFill>
                <a:latin typeface="+mn-lt"/>
                <a:ea typeface="Trebuchet MS" panose="020B0703020202090204" pitchFamily="34" charset="0"/>
                <a:cs typeface="Trebuchet MS" panose="020B0703020202090204" pitchFamily="34" charset="0"/>
              </a:rPr>
              <a:t>(в процессе обучения или </a:t>
            </a:r>
            <a:r>
              <a:rPr lang="ru-RU" sz="2900" dirty="0" err="1">
                <a:solidFill>
                  <a:srgbClr val="000000"/>
                </a:solidFill>
                <a:latin typeface="+mn-lt"/>
                <a:ea typeface="Trebuchet MS" panose="020B0703020202090204" pitchFamily="34" charset="0"/>
                <a:cs typeface="Trebuchet MS" panose="020B0703020202090204" pitchFamily="34" charset="0"/>
              </a:rPr>
              <a:t>предобучения</a:t>
            </a:r>
            <a:r>
              <a:rPr lang="ru-RU" sz="2900" dirty="0">
                <a:solidFill>
                  <a:srgbClr val="000000"/>
                </a:solidFill>
                <a:latin typeface="+mn-lt"/>
                <a:ea typeface="Trebuchet MS" panose="020B0703020202090204" pitchFamily="34" charset="0"/>
                <a:cs typeface="Trebuchet MS" panose="020B0703020202090204" pitchFamily="34" charset="0"/>
              </a:rPr>
              <a:t>);</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Состязательные атаки;</a:t>
            </a:r>
          </a:p>
          <a:p>
            <a:pPr marL="342900" lvl="0" indent="-342900" algn="just">
              <a:lnSpc>
                <a:spcPct val="130000"/>
              </a:lnSpc>
              <a:spcBef>
                <a:spcPts val="0"/>
              </a:spcBef>
              <a:buFont typeface="Symbol" pitchFamily="2" charset="2"/>
              <a:buChar char=""/>
            </a:pPr>
            <a:r>
              <a:rPr lang="ru-RU" sz="2900" dirty="0">
                <a:solidFill>
                  <a:srgbClr val="000000"/>
                </a:solidFill>
                <a:latin typeface="+mn-lt"/>
                <a:ea typeface="Trebuchet MS" panose="020B0703020202090204" pitchFamily="34" charset="0"/>
                <a:cs typeface="Trebuchet MS" panose="020B0703020202090204" pitchFamily="34" charset="0"/>
              </a:rPr>
              <a:t>Отказ в обслуживании ИИ.</a:t>
            </a:r>
          </a:p>
          <a:p>
            <a:pPr marL="342900" lvl="0" indent="-342900" algn="just">
              <a:lnSpc>
                <a:spcPct val="130000"/>
              </a:lnSpc>
              <a:spcBef>
                <a:spcPts val="0"/>
              </a:spcBef>
              <a:buFont typeface="Symbol" pitchFamily="2" charset="2"/>
              <a:buChar char=""/>
            </a:pPr>
            <a:endParaRPr lang="ru-RU" sz="2900" dirty="0">
              <a:solidFill>
                <a:srgbClr val="000000"/>
              </a:solidFill>
              <a:latin typeface="+mn-lt"/>
              <a:ea typeface="Trebuchet MS" panose="020B0703020202090204" pitchFamily="34" charset="0"/>
              <a:cs typeface="Trebuchet MS" panose="020B0703020202090204" pitchFamily="34" charset="0"/>
            </a:endParaRPr>
          </a:p>
          <a:p>
            <a:pPr marL="0" lvl="0" indent="0" algn="just">
              <a:lnSpc>
                <a:spcPct val="130000"/>
              </a:lnSpc>
              <a:spcBef>
                <a:spcPts val="0"/>
              </a:spcBef>
              <a:buNone/>
            </a:pPr>
            <a:r>
              <a:rPr lang="ru-RU" sz="2900" dirty="0">
                <a:solidFill>
                  <a:srgbClr val="000000"/>
                </a:solidFill>
                <a:latin typeface="+mn-lt"/>
                <a:ea typeface="Trebuchet MS" panose="020B0703020202090204" pitchFamily="34" charset="0"/>
                <a:cs typeface="Trebuchet MS" panose="020B0703020202090204" pitchFamily="34" charset="0"/>
              </a:rPr>
              <a:t>По направлению вектора атаки </a:t>
            </a:r>
            <a:r>
              <a:rPr lang="ru-RU" sz="2900" dirty="0">
                <a:solidFill>
                  <a:srgbClr val="000000"/>
                </a:solidFill>
                <a:effectLst/>
                <a:latin typeface="+mn-lt"/>
                <a:ea typeface="Trebuchet MS" panose="020B0703020202090204" pitchFamily="34" charset="0"/>
                <a:cs typeface="Trebuchet MS" panose="020B0703020202090204" pitchFamily="34" charset="0"/>
              </a:rPr>
              <a:t>выделяют:</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Анализ операций, совершаемых ИИ (алгоритма работы ИИ, суть преобразований);</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Управление ИИ (с помощью изменения алгоритма работы, подмены данных ИИ и т.д.);</a:t>
            </a:r>
          </a:p>
          <a:p>
            <a:endParaRPr lang="ru-RU" dirty="0"/>
          </a:p>
        </p:txBody>
      </p:sp>
      <p:sp>
        <p:nvSpPr>
          <p:cNvPr id="9" name="TextBox 8">
            <a:extLst>
              <a:ext uri="{FF2B5EF4-FFF2-40B4-BE49-F238E27FC236}">
                <a16:creationId xmlns:a16="http://schemas.microsoft.com/office/drawing/2014/main" id="{9E1E5A2E-E666-8A41-33DA-9E8EAB646C02}"/>
              </a:ext>
            </a:extLst>
          </p:cNvPr>
          <p:cNvSpPr txBox="1"/>
          <p:nvPr/>
        </p:nvSpPr>
        <p:spPr>
          <a:xfrm>
            <a:off x="204537" y="6492872"/>
            <a:ext cx="441208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/809671/</a:t>
            </a:r>
            <a:r>
              <a:rPr lang="ru-RU" dirty="0" err="1"/>
              <a:t>step</a:t>
            </a:r>
            <a:r>
              <a:rPr lang="ru-RU" dirty="0"/>
              <a:t>/3?unit=812924</a:t>
            </a:r>
          </a:p>
        </p:txBody>
      </p:sp>
      <p:cxnSp>
        <p:nvCxnSpPr>
          <p:cNvPr id="3" name="Прямая соединительная линия 2">
            <a:extLst>
              <a:ext uri="{FF2B5EF4-FFF2-40B4-BE49-F238E27FC236}">
                <a16:creationId xmlns:a16="http://schemas.microsoft.com/office/drawing/2014/main" id="{8D2D70A4-44E7-C37A-18C1-296827B748AB}"/>
              </a:ext>
            </a:extLst>
          </p:cNvPr>
          <p:cNvCxnSpPr/>
          <p:nvPr/>
        </p:nvCxnSpPr>
        <p:spPr>
          <a:xfrm>
            <a:off x="0" y="7364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59983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451DBA-DE6A-4FAC-B8EE-19327A6E0DE9}"/>
              </a:ext>
            </a:extLst>
          </p:cNvPr>
          <p:cNvSpPr>
            <a:spLocks noGrp="1"/>
          </p:cNvSpPr>
          <p:nvPr>
            <p:ph type="title"/>
          </p:nvPr>
        </p:nvSpPr>
        <p:spPr>
          <a:xfrm>
            <a:off x="120316" y="93981"/>
            <a:ext cx="11353800" cy="609433"/>
          </a:xfrm>
        </p:spPr>
        <p:txBody>
          <a:bodyPr>
            <a:normAutofit fontScale="90000"/>
          </a:bodyPr>
          <a:lstStyle/>
          <a:p>
            <a:r>
              <a:rPr lang="ru-RU" dirty="0"/>
              <a:t>Примеры атак на модель ИИ</a:t>
            </a:r>
          </a:p>
        </p:txBody>
      </p:sp>
      <p:sp>
        <p:nvSpPr>
          <p:cNvPr id="3" name="Текст 2">
            <a:extLst>
              <a:ext uri="{FF2B5EF4-FFF2-40B4-BE49-F238E27FC236}">
                <a16:creationId xmlns:a16="http://schemas.microsoft.com/office/drawing/2014/main" id="{8F6107B2-92AF-0DC5-7226-8688BAC549BA}"/>
              </a:ext>
            </a:extLst>
          </p:cNvPr>
          <p:cNvSpPr>
            <a:spLocks noGrp="1"/>
          </p:cNvSpPr>
          <p:nvPr>
            <p:ph type="body" idx="1"/>
          </p:nvPr>
        </p:nvSpPr>
        <p:spPr>
          <a:xfrm>
            <a:off x="120316" y="3920640"/>
            <a:ext cx="11754852" cy="2538662"/>
          </a:xfrm>
        </p:spPr>
        <p:txBody>
          <a:bodyPr>
            <a:normAutofit/>
          </a:bodyPr>
          <a:lstStyle/>
          <a:p>
            <a:pPr marL="114300" indent="0">
              <a:spcBef>
                <a:spcPts val="0"/>
              </a:spcBef>
              <a:buNone/>
            </a:pPr>
            <a:r>
              <a:rPr lang="ru-RU" sz="1600" dirty="0">
                <a:solidFill>
                  <a:schemeClr val="tx1"/>
                </a:solidFill>
              </a:rPr>
              <a:t>Примеры атак:</a:t>
            </a:r>
          </a:p>
          <a:p>
            <a:pPr marL="268288" indent="-192088">
              <a:spcBef>
                <a:spcPts val="0"/>
              </a:spcBef>
              <a:buFont typeface="Arial" panose="020B0604020202020204" pitchFamily="34" charset="0"/>
              <a:buChar char="•"/>
            </a:pPr>
            <a:r>
              <a:rPr lang="ru-RU" sz="1600" b="0" i="0" dirty="0">
                <a:solidFill>
                  <a:schemeClr val="tx1"/>
                </a:solidFill>
                <a:effectLst/>
                <a:latin typeface="Roboto" panose="02000000000000000000" pitchFamily="2" charset="0"/>
              </a:rPr>
              <a:t>атаки </a:t>
            </a:r>
            <a:r>
              <a:rPr lang="ru-RU" sz="1600" b="1" i="0" dirty="0">
                <a:solidFill>
                  <a:schemeClr val="tx1"/>
                </a:solidFill>
                <a:effectLst/>
                <a:latin typeface="Roboto" panose="02000000000000000000" pitchFamily="2" charset="0"/>
              </a:rPr>
              <a:t>«на решающий бит» </a:t>
            </a:r>
            <a:r>
              <a:rPr lang="ru-RU" sz="1600" b="0" i="0" dirty="0">
                <a:solidFill>
                  <a:schemeClr val="tx1"/>
                </a:solidFill>
                <a:effectLst/>
                <a:latin typeface="Roboto" panose="02000000000000000000" pitchFamily="2" charset="0"/>
              </a:rPr>
              <a:t>(атаки «одного бита»)</a:t>
            </a:r>
            <a:r>
              <a:rPr lang="en-US" sz="1600" b="0" i="0"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инвертирование выхода модели или манипуляци</a:t>
            </a:r>
            <a:r>
              <a:rPr lang="ru-RU" sz="1600" dirty="0">
                <a:solidFill>
                  <a:schemeClr val="tx1"/>
                </a:solidFill>
                <a:latin typeface="Roboto" panose="02000000000000000000" pitchFamily="2" charset="0"/>
              </a:rPr>
              <a:t>я входными данными так чтобы привести выход к зону неустойчивости</a:t>
            </a:r>
          </a:p>
          <a:p>
            <a:pPr marL="268288" indent="-192088">
              <a:spcBef>
                <a:spcPts val="0"/>
              </a:spcBef>
              <a:buFont typeface="Arial" panose="020B0604020202020204" pitchFamily="34" charset="0"/>
              <a:buChar char="•"/>
            </a:pPr>
            <a:r>
              <a:rPr lang="ru-RU" sz="1600" b="1" i="0" dirty="0">
                <a:solidFill>
                  <a:schemeClr val="tx1"/>
                </a:solidFill>
                <a:effectLst/>
                <a:latin typeface="Roboto" panose="02000000000000000000" pitchFamily="2" charset="0"/>
              </a:rPr>
              <a:t>«Состязательные» атаки (</a:t>
            </a:r>
            <a:r>
              <a:rPr lang="ru-RU" sz="1800" b="1" dirty="0" err="1">
                <a:solidFill>
                  <a:schemeClr val="tx1"/>
                </a:solidFill>
                <a:latin typeface="Roboto" panose="02000000000000000000" pitchFamily="2" charset="0"/>
              </a:rPr>
              <a:t>спуфинг</a:t>
            </a:r>
            <a:r>
              <a:rPr lang="ru-RU" sz="1800" b="1" dirty="0">
                <a:solidFill>
                  <a:schemeClr val="tx1"/>
                </a:solidFill>
                <a:latin typeface="Roboto" panose="02000000000000000000" pitchFamily="2" charset="0"/>
              </a:rPr>
              <a:t>, отравление, уклонение</a:t>
            </a:r>
            <a:r>
              <a:rPr lang="ru-RU" sz="1600" b="1" i="0" dirty="0">
                <a:solidFill>
                  <a:schemeClr val="tx1"/>
                </a:solidFill>
                <a:effectLst/>
                <a:latin typeface="Roboto" panose="02000000000000000000" pitchFamily="2" charset="0"/>
              </a:rPr>
              <a:t>)</a:t>
            </a:r>
            <a:r>
              <a:rPr lang="ru-RU" sz="1600" b="0" i="1"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 это атаки, при которых злоумышленник подает на вход интеллектуальной системы фальсифицированные или перехваченные данные, чтобы получить на выходе ИИ желаемые управляющие воздействия.</a:t>
            </a:r>
          </a:p>
          <a:p>
            <a:pPr marL="268288" indent="-192088" algn="l" rtl="0">
              <a:spcBef>
                <a:spcPts val="0"/>
              </a:spcBef>
            </a:pPr>
            <a:r>
              <a:rPr lang="ru-RU" sz="1600" b="1" i="0" dirty="0">
                <a:solidFill>
                  <a:schemeClr val="tx1"/>
                </a:solidFill>
                <a:effectLst/>
                <a:latin typeface="Roboto" panose="02000000000000000000" pitchFamily="2" charset="0"/>
              </a:rPr>
              <a:t>Атака «белого ящика» </a:t>
            </a:r>
            <a:r>
              <a:rPr lang="ru-RU" sz="1600" b="0" i="0" dirty="0">
                <a:solidFill>
                  <a:schemeClr val="tx1"/>
                </a:solidFill>
                <a:effectLst/>
                <a:latin typeface="Roboto" panose="02000000000000000000" pitchFamily="2" charset="0"/>
              </a:rPr>
              <a:t>подразумевает, что у злоумышленника есть непосредственный доступ к модели ИИ. Применяются методы градиентной оптимизации для создания вредоносного сигнала (подмена весовых параметров модели).</a:t>
            </a:r>
          </a:p>
          <a:p>
            <a:pPr marL="268288" indent="-192088">
              <a:spcBef>
                <a:spcPts val="0"/>
              </a:spcBef>
            </a:pPr>
            <a:r>
              <a:rPr lang="ru-RU" sz="1600" b="1" i="0" dirty="0">
                <a:solidFill>
                  <a:schemeClr val="tx1"/>
                </a:solidFill>
                <a:effectLst/>
                <a:latin typeface="Roboto" panose="02000000000000000000" pitchFamily="2" charset="0"/>
              </a:rPr>
              <a:t>Триггер в модели </a:t>
            </a:r>
            <a:r>
              <a:rPr lang="ru-RU" sz="1600" b="0" i="0" dirty="0">
                <a:solidFill>
                  <a:schemeClr val="tx1"/>
                </a:solidFill>
                <a:effectLst/>
                <a:latin typeface="Roboto" panose="02000000000000000000" pitchFamily="2" charset="0"/>
              </a:rPr>
              <a:t>– набор нейронов, которые реагируют на определенный сигнал во входных данных (то есть в данных есть особый признак, при котором модель начнет вести себя неверно). </a:t>
            </a:r>
            <a:endParaRPr lang="ru-RU" sz="1600" dirty="0">
              <a:solidFill>
                <a:schemeClr val="tx1"/>
              </a:solidFill>
            </a:endParaRPr>
          </a:p>
        </p:txBody>
      </p:sp>
      <p:sp>
        <p:nvSpPr>
          <p:cNvPr id="5" name="TextBox 4">
            <a:extLst>
              <a:ext uri="{FF2B5EF4-FFF2-40B4-BE49-F238E27FC236}">
                <a16:creationId xmlns:a16="http://schemas.microsoft.com/office/drawing/2014/main" id="{96954E4C-9FC9-5EB8-43FE-BEC4FD7B1957}"/>
              </a:ext>
            </a:extLst>
          </p:cNvPr>
          <p:cNvSpPr txBox="1"/>
          <p:nvPr/>
        </p:nvSpPr>
        <p:spPr>
          <a:xfrm>
            <a:off x="120316" y="6459302"/>
            <a:ext cx="614212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6" name="Рисунок 5">
            <a:extLst>
              <a:ext uri="{FF2B5EF4-FFF2-40B4-BE49-F238E27FC236}">
                <a16:creationId xmlns:a16="http://schemas.microsoft.com/office/drawing/2014/main" id="{15E158BA-E198-F8DF-0CBF-A9B24B8AC482}"/>
              </a:ext>
            </a:extLst>
          </p:cNvPr>
          <p:cNvPicPr>
            <a:picLocks noChangeAspect="1"/>
          </p:cNvPicPr>
          <p:nvPr/>
        </p:nvPicPr>
        <p:blipFill>
          <a:blip r:embed="rId2"/>
          <a:srcRect t="18845"/>
          <a:stretch/>
        </p:blipFill>
        <p:spPr>
          <a:xfrm>
            <a:off x="120316" y="703414"/>
            <a:ext cx="6728815" cy="3086533"/>
          </a:xfrm>
          <a:prstGeom prst="rect">
            <a:avLst/>
          </a:prstGeom>
        </p:spPr>
      </p:pic>
      <p:pic>
        <p:nvPicPr>
          <p:cNvPr id="7" name="Рисунок 6">
            <a:extLst>
              <a:ext uri="{FF2B5EF4-FFF2-40B4-BE49-F238E27FC236}">
                <a16:creationId xmlns:a16="http://schemas.microsoft.com/office/drawing/2014/main" id="{2E980BC8-352D-0978-798B-F2755487EB2C}"/>
              </a:ext>
            </a:extLst>
          </p:cNvPr>
          <p:cNvPicPr>
            <a:picLocks noChangeAspect="1"/>
          </p:cNvPicPr>
          <p:nvPr/>
        </p:nvPicPr>
        <p:blipFill>
          <a:blip r:embed="rId3"/>
          <a:stretch>
            <a:fillRect/>
          </a:stretch>
        </p:blipFill>
        <p:spPr>
          <a:xfrm>
            <a:off x="6714514" y="2803358"/>
            <a:ext cx="5245544" cy="1117282"/>
          </a:xfrm>
          <a:prstGeom prst="rect">
            <a:avLst/>
          </a:prstGeom>
        </p:spPr>
      </p:pic>
      <p:pic>
        <p:nvPicPr>
          <p:cNvPr id="8" name="Рисунок 7">
            <a:extLst>
              <a:ext uri="{FF2B5EF4-FFF2-40B4-BE49-F238E27FC236}">
                <a16:creationId xmlns:a16="http://schemas.microsoft.com/office/drawing/2014/main" id="{E8D3F5D4-4244-AFC2-A7BA-778A7C90E89F}"/>
              </a:ext>
            </a:extLst>
          </p:cNvPr>
          <p:cNvPicPr>
            <a:picLocks noChangeAspect="1"/>
          </p:cNvPicPr>
          <p:nvPr/>
        </p:nvPicPr>
        <p:blipFill>
          <a:blip r:embed="rId4"/>
          <a:stretch>
            <a:fillRect/>
          </a:stretch>
        </p:blipFill>
        <p:spPr>
          <a:xfrm>
            <a:off x="6948478" y="93981"/>
            <a:ext cx="4777615" cy="2605972"/>
          </a:xfrm>
          <a:prstGeom prst="rect">
            <a:avLst/>
          </a:prstGeom>
        </p:spPr>
      </p:pic>
      <p:cxnSp>
        <p:nvCxnSpPr>
          <p:cNvPr id="4" name="Прямая соединительная линия 3">
            <a:extLst>
              <a:ext uri="{FF2B5EF4-FFF2-40B4-BE49-F238E27FC236}">
                <a16:creationId xmlns:a16="http://schemas.microsoft.com/office/drawing/2014/main" id="{5DCABF40-39DE-F63F-623C-F273818B4EEC}"/>
              </a:ext>
            </a:extLst>
          </p:cNvPr>
          <p:cNvCxnSpPr/>
          <p:nvPr/>
        </p:nvCxnSpPr>
        <p:spPr>
          <a:xfrm>
            <a:off x="0" y="703414"/>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6329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160120" y="0"/>
            <a:ext cx="10515600" cy="837126"/>
          </a:xfrm>
        </p:spPr>
        <p:txBody>
          <a:bodyPr/>
          <a:lstStyle/>
          <a:p>
            <a:r>
              <a:rPr lang="en" sz="4400" dirty="0"/>
              <a:t>MITRE ATLAS</a:t>
            </a:r>
            <a:r>
              <a:rPr lang="ru-RU" sz="4400" dirty="0"/>
              <a:t> Атак на ИИ системы</a:t>
            </a:r>
            <a:endParaRPr lang="ru-RU" dirty="0"/>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62662" y="2579905"/>
            <a:ext cx="2348030" cy="2677656"/>
          </a:xfrm>
          <a:prstGeom prst="rect">
            <a:avLst/>
          </a:prstGeom>
          <a:noFill/>
        </p:spPr>
        <p:txBody>
          <a:bodyPr wrap="square">
            <a:spAutoFit/>
          </a:bodyPr>
          <a:lstStyle/>
          <a:p>
            <a:r>
              <a:rPr lang="ru-RU" dirty="0"/>
              <a:t>Стадии атаки</a:t>
            </a:r>
          </a:p>
          <a:p>
            <a:r>
              <a:rPr lang="en" dirty="0"/>
              <a:t>● Reconnaissance </a:t>
            </a:r>
            <a:endParaRPr lang="ru-RU" dirty="0"/>
          </a:p>
          <a:p>
            <a:r>
              <a:rPr lang="en" dirty="0"/>
              <a:t>● Resource Development </a:t>
            </a:r>
            <a:endParaRPr lang="ru-RU" dirty="0"/>
          </a:p>
          <a:p>
            <a:r>
              <a:rPr lang="en" dirty="0"/>
              <a:t>● Initial Access </a:t>
            </a:r>
            <a:endParaRPr lang="ru-RU" dirty="0"/>
          </a:p>
          <a:p>
            <a:r>
              <a:rPr lang="en" dirty="0"/>
              <a:t>● ML Model Access </a:t>
            </a:r>
            <a:endParaRPr lang="ru-RU" dirty="0"/>
          </a:p>
          <a:p>
            <a:r>
              <a:rPr lang="en" dirty="0"/>
              <a:t>● Execution Persistence </a:t>
            </a:r>
            <a:endParaRPr lang="ru-RU" dirty="0"/>
          </a:p>
          <a:p>
            <a:r>
              <a:rPr lang="en" dirty="0"/>
              <a:t>● Defense Evasion </a:t>
            </a:r>
            <a:endParaRPr lang="ru-RU" dirty="0"/>
          </a:p>
          <a:p>
            <a:r>
              <a:rPr lang="en" dirty="0"/>
              <a:t>● Discovery </a:t>
            </a:r>
            <a:endParaRPr lang="ru-RU" dirty="0"/>
          </a:p>
          <a:p>
            <a:r>
              <a:rPr lang="en" dirty="0"/>
              <a:t>● Collection </a:t>
            </a:r>
            <a:endParaRPr lang="ru-RU" dirty="0"/>
          </a:p>
          <a:p>
            <a:r>
              <a:rPr lang="en" dirty="0"/>
              <a:t>● ML Attack Staging </a:t>
            </a:r>
            <a:endParaRPr lang="ru-RU" dirty="0"/>
          </a:p>
          <a:p>
            <a:r>
              <a:rPr lang="en" dirty="0"/>
              <a:t>● Exfiltration </a:t>
            </a:r>
            <a:endParaRPr lang="ru-RU" dirty="0"/>
          </a:p>
          <a:p>
            <a:r>
              <a:rPr lang="en" dirty="0"/>
              <a:t>● Impact</a:t>
            </a:r>
            <a:endParaRPr lang="ru-RU"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764304" y="604133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0" y="867025"/>
            <a:ext cx="12076337" cy="4635514"/>
          </a:xfrm>
          <a:prstGeom prst="rect">
            <a:avLst/>
          </a:prstGeom>
        </p:spPr>
      </p:pic>
      <p:sp>
        <p:nvSpPr>
          <p:cNvPr id="7" name="TextBox 6">
            <a:extLst>
              <a:ext uri="{FF2B5EF4-FFF2-40B4-BE49-F238E27FC236}">
                <a16:creationId xmlns:a16="http://schemas.microsoft.com/office/drawing/2014/main" id="{C90DD6A7-4F7D-6517-52C9-0784C4AA1B4C}"/>
              </a:ext>
            </a:extLst>
          </p:cNvPr>
          <p:cNvSpPr txBox="1"/>
          <p:nvPr/>
        </p:nvSpPr>
        <p:spPr>
          <a:xfrm>
            <a:off x="4186084" y="1437327"/>
            <a:ext cx="6097554" cy="307777"/>
          </a:xfrm>
          <a:prstGeom prst="rect">
            <a:avLst/>
          </a:prstGeom>
          <a:noFill/>
        </p:spPr>
        <p:txBody>
          <a:bodyPr wrap="square">
            <a:spAutoFit/>
          </a:bodyPr>
          <a:lstStyle/>
          <a:p>
            <a:r>
              <a:rPr lang="en" dirty="0">
                <a:solidFill>
                  <a:schemeClr val="bg1"/>
                </a:solidFill>
              </a:rPr>
              <a:t>Adversary Tactics and Techniques</a:t>
            </a:r>
            <a:endParaRPr lang="ru-RU" dirty="0">
              <a:solidFill>
                <a:schemeClr val="bg1"/>
              </a:solidFill>
            </a:endParaRPr>
          </a:p>
        </p:txBody>
      </p:sp>
      <p:cxnSp>
        <p:nvCxnSpPr>
          <p:cNvPr id="3" name="Прямая соединительная линия 2">
            <a:extLst>
              <a:ext uri="{FF2B5EF4-FFF2-40B4-BE49-F238E27FC236}">
                <a16:creationId xmlns:a16="http://schemas.microsoft.com/office/drawing/2014/main" id="{A77938B0-8715-E7C2-16ED-EEB01FD36EAE}"/>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2639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7417" y="0"/>
            <a:ext cx="11837738" cy="1255400"/>
          </a:xfrm>
        </p:spPr>
        <p:txBody>
          <a:bodyPr>
            <a:noAutofit/>
          </a:bodyPr>
          <a:lstStyle/>
          <a:p>
            <a:r>
              <a:rPr lang="ru-RU" sz="3600" dirty="0"/>
              <a:t>Защищенность, этичность, легитимность, </a:t>
            </a:r>
            <a:r>
              <a:rPr lang="ru-RU" sz="3600" dirty="0" err="1"/>
              <a:t>недискрименируемость</a:t>
            </a:r>
            <a:r>
              <a:rPr lang="ru-RU" sz="3600" dirty="0"/>
              <a:t> и приватность и целостность  ИИ</a:t>
            </a:r>
          </a:p>
        </p:txBody>
      </p:sp>
      <p:sp>
        <p:nvSpPr>
          <p:cNvPr id="3" name="Текст 2"/>
          <p:cNvSpPr>
            <a:spLocks noGrp="1"/>
          </p:cNvSpPr>
          <p:nvPr>
            <p:ph type="body" idx="1"/>
          </p:nvPr>
        </p:nvSpPr>
        <p:spPr>
          <a:xfrm>
            <a:off x="0" y="1202614"/>
            <a:ext cx="11458937" cy="5555778"/>
          </a:xfrm>
        </p:spPr>
        <p:txBody>
          <a:bodyPr>
            <a:normAutofit fontScale="25000" lnSpcReduction="20000"/>
          </a:bodyPr>
          <a:lstStyle/>
          <a:p>
            <a:pPr marL="114300" indent="0">
              <a:lnSpc>
                <a:spcPct val="120000"/>
              </a:lnSpc>
              <a:spcBef>
                <a:spcPts val="0"/>
              </a:spcBef>
              <a:buNone/>
            </a:pPr>
            <a:r>
              <a:rPr lang="ru-RU" sz="6600" dirty="0"/>
              <a:t>3.4 безопасность (</a:t>
            </a:r>
            <a:r>
              <a:rPr lang="en" sz="6600" dirty="0"/>
              <a:t>safety): </a:t>
            </a:r>
            <a:r>
              <a:rPr lang="ru-RU" sz="6600" dirty="0"/>
              <a:t>Свойство системы искусственного интеллекта сохранять состояние, характеризующееся отсутствием недопустимого риска, при использовании ее по назначению в условиях, предусмотренных изготовителем.</a:t>
            </a:r>
            <a:endParaRPr lang="ru-RU" sz="8400" b="1" dirty="0"/>
          </a:p>
          <a:p>
            <a:pPr marL="114300" indent="0">
              <a:lnSpc>
                <a:spcPct val="120000"/>
              </a:lnSpc>
              <a:spcBef>
                <a:spcPts val="0"/>
              </a:spcBef>
              <a:buNone/>
            </a:pPr>
            <a:r>
              <a:rPr lang="ru-RU" sz="8400" b="1" dirty="0"/>
              <a:t>Защита клиентов и конечных пользователей </a:t>
            </a:r>
            <a:r>
              <a:rPr lang="ru-RU" sz="8400" dirty="0"/>
              <a:t>необходима если система может негативно повлиять на пользователя. </a:t>
            </a:r>
          </a:p>
          <a:p>
            <a:pPr marL="114300" indent="0">
              <a:lnSpc>
                <a:spcPct val="120000"/>
              </a:lnSpc>
              <a:spcBef>
                <a:spcPts val="0"/>
              </a:spcBef>
              <a:buNone/>
            </a:pPr>
            <a:r>
              <a:rPr lang="ru-RU" sz="8400" dirty="0"/>
              <a:t>	Например, пользователь должен быть уверен, что система искусственного интеллекта для 	обнаружения рака обеспечивает достаточную уверенность в диагнозе.</a:t>
            </a:r>
          </a:p>
          <a:p>
            <a:pPr marL="114300" indent="0">
              <a:lnSpc>
                <a:spcPct val="120000"/>
              </a:lnSpc>
              <a:spcBef>
                <a:spcPts val="0"/>
              </a:spcBef>
              <a:buNone/>
            </a:pPr>
            <a:r>
              <a:rPr lang="ru-RU" sz="8400" b="1" dirty="0"/>
              <a:t>Социальная защита: </a:t>
            </a:r>
            <a:r>
              <a:rPr lang="ru-RU" sz="8400" dirty="0"/>
              <a:t>защита тех, кто не является конечным пользователем, но на кого могут повлиять решения системы ИИ. </a:t>
            </a:r>
          </a:p>
          <a:p>
            <a:pPr marL="114300" indent="0">
              <a:lnSpc>
                <a:spcPct val="120000"/>
              </a:lnSpc>
              <a:spcBef>
                <a:spcPts val="0"/>
              </a:spcBef>
              <a:buNone/>
            </a:pPr>
            <a:r>
              <a:rPr lang="ru-RU" sz="8400" dirty="0"/>
              <a:t>	Например, алгоритм искусственного интеллекта в автономном автомобиле сможет 	идентифицировать живых существ на своем пути.</a:t>
            </a:r>
          </a:p>
          <a:p>
            <a:pPr marL="114300" indent="0">
              <a:lnSpc>
                <a:spcPct val="120000"/>
              </a:lnSpc>
              <a:spcBef>
                <a:spcPts val="0"/>
              </a:spcBef>
              <a:buNone/>
            </a:pPr>
            <a:r>
              <a:rPr lang="ru-RU" sz="8400" b="1" dirty="0"/>
              <a:t>Безопасность взаимодействия с физическими системами с использованием технологии ИИ</a:t>
            </a:r>
            <a:r>
              <a:rPr lang="ru-RU" sz="8400" dirty="0"/>
              <a:t> зависит от выявления всех соответствующих уязвимостей системы ИИ и от реализации всех соответствующих мер для обеспечения предсказуемого поведения системы ИИ.</a:t>
            </a:r>
          </a:p>
          <a:p>
            <a:endParaRPr lang="ru-RU" dirty="0"/>
          </a:p>
        </p:txBody>
      </p:sp>
      <p:sp>
        <p:nvSpPr>
          <p:cNvPr id="6" name="Прямоугольник 5"/>
          <p:cNvSpPr/>
          <p:nvPr/>
        </p:nvSpPr>
        <p:spPr>
          <a:xfrm>
            <a:off x="6096000" y="6315213"/>
            <a:ext cx="2710999" cy="307777"/>
          </a:xfrm>
          <a:prstGeom prst="rect">
            <a:avLst/>
          </a:prstGeom>
        </p:spPr>
        <p:txBody>
          <a:bodyPr wrap="none">
            <a:spAutoFit/>
          </a:bodyPr>
          <a:lstStyle/>
          <a:p>
            <a:r>
              <a:rPr lang="ru-RU" dirty="0"/>
              <a:t>https://stepik.org/lesson/819860</a:t>
            </a:r>
          </a:p>
        </p:txBody>
      </p:sp>
      <p:sp>
        <p:nvSpPr>
          <p:cNvPr id="5" name="TextBox 4">
            <a:extLst>
              <a:ext uri="{FF2B5EF4-FFF2-40B4-BE49-F238E27FC236}">
                <a16:creationId xmlns:a16="http://schemas.microsoft.com/office/drawing/2014/main" id="{AF665897-A9F6-F224-C8B0-A28F93F09A29}"/>
              </a:ext>
            </a:extLst>
          </p:cNvPr>
          <p:cNvSpPr txBox="1"/>
          <p:nvPr/>
        </p:nvSpPr>
        <p:spPr>
          <a:xfrm>
            <a:off x="-27972" y="6405539"/>
            <a:ext cx="6151944" cy="307777"/>
          </a:xfrm>
          <a:prstGeom prst="rect">
            <a:avLst/>
          </a:prstGeom>
          <a:noFill/>
        </p:spPr>
        <p:txBody>
          <a:bodyPr wrap="square">
            <a:spAutoFit/>
          </a:bodyPr>
          <a:lstStyle/>
          <a:p>
            <a:pPr algn="l">
              <a:spcBef>
                <a:spcPts val="1350"/>
              </a:spcBef>
              <a:spcAft>
                <a:spcPts val="225"/>
              </a:spcAft>
            </a:pPr>
            <a:r>
              <a:rPr lang="ru-RU" b="0" i="0" u="none" strike="noStrike" dirty="0">
                <a:effectLst/>
                <a:latin typeface="Arial" panose="020B0604020202020204" pitchFamily="34" charset="0"/>
                <a:hlinkClick r:id="rId2"/>
              </a:rPr>
              <a:t>ГОСТ Р 59898-2021 Оценка качества систем ИИ. Общие положения</a:t>
            </a:r>
          </a:p>
        </p:txBody>
      </p:sp>
      <p:cxnSp>
        <p:nvCxnSpPr>
          <p:cNvPr id="8" name="Прямая соединительная линия 7">
            <a:extLst>
              <a:ext uri="{FF2B5EF4-FFF2-40B4-BE49-F238E27FC236}">
                <a16:creationId xmlns:a16="http://schemas.microsoft.com/office/drawing/2014/main" id="{BA012331-6BC2-C4B5-7375-D82954F91EA4}"/>
              </a:ext>
            </a:extLst>
          </p:cNvPr>
          <p:cNvCxnSpPr/>
          <p:nvPr/>
        </p:nvCxnSpPr>
        <p:spPr>
          <a:xfrm>
            <a:off x="0" y="1136659"/>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33750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2506A4-C1FE-C420-C671-6D8A3C56E1B9}"/>
              </a:ext>
            </a:extLst>
          </p:cNvPr>
          <p:cNvSpPr>
            <a:spLocks noGrp="1"/>
          </p:cNvSpPr>
          <p:nvPr>
            <p:ph type="title"/>
          </p:nvPr>
        </p:nvSpPr>
        <p:spPr>
          <a:xfrm>
            <a:off x="216568" y="163889"/>
            <a:ext cx="11975432" cy="609433"/>
          </a:xfrm>
        </p:spPr>
        <p:txBody>
          <a:bodyPr>
            <a:noAutofit/>
          </a:bodyPr>
          <a:lstStyle/>
          <a:p>
            <a:r>
              <a:rPr lang="ru-RU" sz="3600" dirty="0"/>
              <a:t>Приватность, </a:t>
            </a:r>
            <a:r>
              <a:rPr lang="ru-RU" sz="3600" dirty="0" err="1"/>
              <a:t>конфеденциальность</a:t>
            </a:r>
            <a:r>
              <a:rPr lang="ru-RU" sz="3600" dirty="0"/>
              <a:t> и целостность </a:t>
            </a:r>
            <a:r>
              <a:rPr lang="ru-RU" sz="3600" dirty="0" err="1"/>
              <a:t>датасета</a:t>
            </a:r>
            <a:endParaRPr lang="ru-RU" sz="3600" dirty="0"/>
          </a:p>
        </p:txBody>
      </p:sp>
      <p:sp>
        <p:nvSpPr>
          <p:cNvPr id="3" name="Текст 2">
            <a:extLst>
              <a:ext uri="{FF2B5EF4-FFF2-40B4-BE49-F238E27FC236}">
                <a16:creationId xmlns:a16="http://schemas.microsoft.com/office/drawing/2014/main" id="{C3857B00-5038-CE9A-C2E2-F3F558BF1788}"/>
              </a:ext>
            </a:extLst>
          </p:cNvPr>
          <p:cNvSpPr>
            <a:spLocks noGrp="1"/>
          </p:cNvSpPr>
          <p:nvPr>
            <p:ph type="body" idx="1"/>
          </p:nvPr>
        </p:nvSpPr>
        <p:spPr>
          <a:xfrm>
            <a:off x="0" y="3187162"/>
            <a:ext cx="8190422" cy="3431366"/>
          </a:xfrm>
        </p:spPr>
        <p:txBody>
          <a:bodyPr>
            <a:normAutofit lnSpcReduction="10000"/>
          </a:bodyPr>
          <a:lstStyle/>
          <a:p>
            <a:r>
              <a:rPr lang="ru-RU" sz="2100" dirty="0"/>
              <a:t>Безопасность и целостность данных: </a:t>
            </a:r>
          </a:p>
          <a:p>
            <a:pPr lvl="1"/>
            <a:r>
              <a:rPr lang="ru-RU" sz="2100" dirty="0"/>
              <a:t>хеширование данных, </a:t>
            </a:r>
          </a:p>
          <a:p>
            <a:pPr lvl="1"/>
            <a:r>
              <a:rPr lang="ru-RU" sz="2100" dirty="0"/>
              <a:t>выявление аномалий в данных, </a:t>
            </a:r>
          </a:p>
          <a:p>
            <a:pPr lvl="1"/>
            <a:r>
              <a:rPr lang="ru-RU" sz="2100" dirty="0"/>
              <a:t>поиск триггеров в данных</a:t>
            </a:r>
            <a:endParaRPr lang="en-US" sz="2100" dirty="0"/>
          </a:p>
          <a:p>
            <a:r>
              <a:rPr lang="ru-RU" sz="2100" dirty="0"/>
              <a:t>RONI (</a:t>
            </a:r>
            <a:r>
              <a:rPr lang="ru-RU" sz="2100" dirty="0" err="1"/>
              <a:t>reject</a:t>
            </a:r>
            <a:r>
              <a:rPr lang="en-US" sz="2100" dirty="0"/>
              <a:t> one negative impact): </a:t>
            </a:r>
            <a:r>
              <a:rPr lang="ru-RU" sz="2100" dirty="0"/>
              <a:t>LOO</a:t>
            </a:r>
            <a:r>
              <a:rPr lang="en-US" sz="2100" dirty="0"/>
              <a:t> - </a:t>
            </a:r>
            <a:r>
              <a:rPr lang="ru-RU" sz="2100" dirty="0"/>
              <a:t>выбор по одной точки и рассмотрение влияния ее исключения на результаты работы</a:t>
            </a:r>
          </a:p>
          <a:p>
            <a:r>
              <a:rPr lang="en-US" sz="2100" dirty="0"/>
              <a:t>Data provenance based approach – </a:t>
            </a:r>
            <a:r>
              <a:rPr lang="ru-RU" sz="2100" dirty="0"/>
              <a:t>кластеризация </a:t>
            </a:r>
            <a:r>
              <a:rPr lang="ru-RU" sz="2100" dirty="0" err="1"/>
              <a:t>датасета</a:t>
            </a:r>
            <a:r>
              <a:rPr lang="ru-RU" sz="2100" dirty="0"/>
              <a:t> </a:t>
            </a:r>
            <a:br>
              <a:rPr lang="ru-RU" sz="2100" dirty="0"/>
            </a:br>
            <a:r>
              <a:rPr lang="ru-RU" sz="2100" dirty="0"/>
              <a:t>с шумами или на основе метаданных </a:t>
            </a:r>
          </a:p>
          <a:p>
            <a:r>
              <a:rPr lang="en-US" sz="2100" dirty="0"/>
              <a:t>Keyed Non-parametric Hypothesis testing</a:t>
            </a:r>
            <a:r>
              <a:rPr lang="ru-RU" sz="2100" dirty="0"/>
              <a:t> (</a:t>
            </a:r>
            <a:r>
              <a:rPr lang="en-US" sz="2100" dirty="0"/>
              <a:t>KNHT)</a:t>
            </a:r>
            <a:r>
              <a:rPr lang="ru-RU" sz="2100" dirty="0"/>
              <a:t> – статистическое сравнение новых данных с эталонным распределением </a:t>
            </a:r>
          </a:p>
          <a:p>
            <a:endParaRPr lang="ru-RU" dirty="0"/>
          </a:p>
        </p:txBody>
      </p:sp>
      <p:pic>
        <p:nvPicPr>
          <p:cNvPr id="7" name="Рисунок 6">
            <a:extLst>
              <a:ext uri="{FF2B5EF4-FFF2-40B4-BE49-F238E27FC236}">
                <a16:creationId xmlns:a16="http://schemas.microsoft.com/office/drawing/2014/main" id="{3E354CA3-F45D-6D61-9DB3-3EA25F187EC0}"/>
              </a:ext>
            </a:extLst>
          </p:cNvPr>
          <p:cNvPicPr>
            <a:picLocks noChangeAspect="1"/>
          </p:cNvPicPr>
          <p:nvPr/>
        </p:nvPicPr>
        <p:blipFill>
          <a:blip r:embed="rId2"/>
          <a:stretch>
            <a:fillRect/>
          </a:stretch>
        </p:blipFill>
        <p:spPr>
          <a:xfrm>
            <a:off x="8190422" y="2733675"/>
            <a:ext cx="3679459" cy="3960436"/>
          </a:xfrm>
          <a:prstGeom prst="rect">
            <a:avLst/>
          </a:prstGeom>
        </p:spPr>
      </p:pic>
      <p:sp>
        <p:nvSpPr>
          <p:cNvPr id="5" name="TextBox 4">
            <a:extLst>
              <a:ext uri="{FF2B5EF4-FFF2-40B4-BE49-F238E27FC236}">
                <a16:creationId xmlns:a16="http://schemas.microsoft.com/office/drawing/2014/main" id="{E8570114-B3C3-BEA5-79F0-63C15E0226BC}"/>
              </a:ext>
            </a:extLst>
          </p:cNvPr>
          <p:cNvSpPr txBox="1"/>
          <p:nvPr/>
        </p:nvSpPr>
        <p:spPr>
          <a:xfrm>
            <a:off x="485409" y="870267"/>
            <a:ext cx="7832147" cy="1938992"/>
          </a:xfrm>
          <a:prstGeom prst="rect">
            <a:avLst/>
          </a:prstGeom>
          <a:noFill/>
        </p:spPr>
        <p:txBody>
          <a:bodyPr wrap="square">
            <a:spAutoFit/>
          </a:bodyPr>
          <a:lstStyle/>
          <a:p>
            <a:pPr marL="342900" indent="-342900">
              <a:buFont typeface="Arial" panose="020B0604020202020204" pitchFamily="34" charset="0"/>
              <a:buChar char="•"/>
            </a:pPr>
            <a:r>
              <a:rPr lang="ru-RU" sz="2000" dirty="0"/>
              <a:t>Можем ли мы отдать данные на разметку? </a:t>
            </a:r>
          </a:p>
          <a:p>
            <a:pPr marL="342900" indent="-342900">
              <a:buFont typeface="Arial" panose="020B0604020202020204" pitchFamily="34" charset="0"/>
              <a:buChar char="•"/>
            </a:pPr>
            <a:r>
              <a:rPr lang="ru-RU" sz="2000" dirty="0"/>
              <a:t>Можем ли мы хранить данные в облаке? </a:t>
            </a:r>
          </a:p>
          <a:p>
            <a:pPr marL="342900" indent="-342900">
              <a:buFont typeface="Arial" panose="020B0604020202020204" pitchFamily="34" charset="0"/>
              <a:buChar char="•"/>
            </a:pPr>
            <a:r>
              <a:rPr lang="ru-RU" sz="2000" dirty="0"/>
              <a:t>Можем ли мы собирать данные пользователей? </a:t>
            </a:r>
          </a:p>
          <a:p>
            <a:pPr marL="342900" indent="-342900">
              <a:buFont typeface="Arial" panose="020B0604020202020204" pitchFamily="34" charset="0"/>
              <a:buChar char="•"/>
            </a:pPr>
            <a:r>
              <a:rPr lang="ru-RU" sz="2000" dirty="0"/>
              <a:t>Обязаны ли мы шифровать данные? </a:t>
            </a:r>
          </a:p>
          <a:p>
            <a:pPr marL="342900" indent="-342900">
              <a:buFont typeface="Arial" panose="020B0604020202020204" pitchFamily="34" charset="0"/>
              <a:buChar char="•"/>
            </a:pPr>
            <a:r>
              <a:rPr lang="ru-RU" sz="2000" dirty="0"/>
              <a:t>Можем ли мы использовать сторонние сервисы? </a:t>
            </a:r>
          </a:p>
          <a:p>
            <a:pPr marL="342900" indent="-342900">
              <a:buFont typeface="Arial" panose="020B0604020202020204" pitchFamily="34" charset="0"/>
              <a:buChar char="•"/>
            </a:pPr>
            <a:r>
              <a:rPr lang="ru-RU" sz="2000" dirty="0"/>
              <a:t>Какие законы мы должны соблюдать?</a:t>
            </a:r>
          </a:p>
        </p:txBody>
      </p:sp>
      <p:sp>
        <p:nvSpPr>
          <p:cNvPr id="8" name="Прямоугольник 7">
            <a:extLst>
              <a:ext uri="{FF2B5EF4-FFF2-40B4-BE49-F238E27FC236}">
                <a16:creationId xmlns:a16="http://schemas.microsoft.com/office/drawing/2014/main" id="{601C5337-965F-1E4B-1DE0-37964026C555}"/>
              </a:ext>
            </a:extLst>
          </p:cNvPr>
          <p:cNvSpPr/>
          <p:nvPr/>
        </p:nvSpPr>
        <p:spPr>
          <a:xfrm>
            <a:off x="3897259" y="2844322"/>
            <a:ext cx="4293163" cy="307777"/>
          </a:xfrm>
          <a:prstGeom prst="rect">
            <a:avLst/>
          </a:prstGeom>
        </p:spPr>
        <p:txBody>
          <a:bodyPr wrap="none">
            <a:spAutoFit/>
          </a:bodyPr>
          <a:lstStyle/>
          <a:p>
            <a:r>
              <a:rPr lang="ru-RU" dirty="0"/>
              <a:t>https://dcai.csail.mit.edu/2023/data-privacy-security/</a:t>
            </a:r>
          </a:p>
        </p:txBody>
      </p:sp>
      <p:cxnSp>
        <p:nvCxnSpPr>
          <p:cNvPr id="4" name="Прямая соединительная линия 3">
            <a:extLst>
              <a:ext uri="{FF2B5EF4-FFF2-40B4-BE49-F238E27FC236}">
                <a16:creationId xmlns:a16="http://schemas.microsoft.com/office/drawing/2014/main" id="{43A1D7BD-A4C2-B07F-9524-B4E606EA1472}"/>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Прямая соединительная линия 5">
            <a:extLst>
              <a:ext uri="{FF2B5EF4-FFF2-40B4-BE49-F238E27FC236}">
                <a16:creationId xmlns:a16="http://schemas.microsoft.com/office/drawing/2014/main" id="{7228FC89-80D4-BEF3-FC24-97838A37C3A7}"/>
              </a:ext>
            </a:extLst>
          </p:cNvPr>
          <p:cNvCxnSpPr/>
          <p:nvPr/>
        </p:nvCxnSpPr>
        <p:spPr>
          <a:xfrm>
            <a:off x="0" y="3134515"/>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258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6D9274-BAA6-22C9-B068-C3FFED05A80C}"/>
              </a:ext>
            </a:extLst>
          </p:cNvPr>
          <p:cNvSpPr>
            <a:spLocks noGrp="1"/>
          </p:cNvSpPr>
          <p:nvPr>
            <p:ph type="title"/>
          </p:nvPr>
        </p:nvSpPr>
        <p:spPr>
          <a:xfrm>
            <a:off x="104273" y="71791"/>
            <a:ext cx="11113168" cy="717717"/>
          </a:xfrm>
        </p:spPr>
        <p:txBody>
          <a:bodyPr>
            <a:normAutofit/>
          </a:bodyPr>
          <a:lstStyle/>
          <a:p>
            <a:r>
              <a:rPr lang="ru-RU" sz="3600" dirty="0"/>
              <a:t>Приватность и целостность </a:t>
            </a:r>
            <a:r>
              <a:rPr lang="ru-RU" sz="3600" dirty="0" err="1"/>
              <a:t>датасета</a:t>
            </a:r>
            <a:endParaRPr lang="ru-RU" dirty="0"/>
          </a:p>
        </p:txBody>
      </p:sp>
      <p:sp>
        <p:nvSpPr>
          <p:cNvPr id="3" name="Текст 2">
            <a:extLst>
              <a:ext uri="{FF2B5EF4-FFF2-40B4-BE49-F238E27FC236}">
                <a16:creationId xmlns:a16="http://schemas.microsoft.com/office/drawing/2014/main" id="{FD16F753-3924-7A26-54C5-0A470D4DCF41}"/>
              </a:ext>
            </a:extLst>
          </p:cNvPr>
          <p:cNvSpPr>
            <a:spLocks noGrp="1"/>
          </p:cNvSpPr>
          <p:nvPr>
            <p:ph type="body" idx="1"/>
          </p:nvPr>
        </p:nvSpPr>
        <p:spPr>
          <a:xfrm>
            <a:off x="104273" y="835652"/>
            <a:ext cx="11847095" cy="5714571"/>
          </a:xfrm>
        </p:spPr>
        <p:txBody>
          <a:bodyPr>
            <a:normAutofit fontScale="92500"/>
          </a:bodyPr>
          <a:lstStyle/>
          <a:p>
            <a:pPr algn="l" rtl="0">
              <a:lnSpc>
                <a:spcPct val="110000"/>
              </a:lnSpc>
              <a:spcBef>
                <a:spcPts val="0"/>
              </a:spcBef>
            </a:pPr>
            <a:r>
              <a:rPr lang="ru-RU" sz="2400" b="1" i="0" dirty="0">
                <a:solidFill>
                  <a:schemeClr val="tx1"/>
                </a:solidFill>
                <a:effectLst/>
                <a:latin typeface="Roboto" panose="02000000000000000000" pitchFamily="2" charset="0"/>
              </a:rPr>
              <a:t>Дифференциальная конфиденциальность (приватность) </a:t>
            </a:r>
            <a:r>
              <a:rPr lang="ru-RU" sz="2400" b="0" i="0" dirty="0">
                <a:solidFill>
                  <a:schemeClr val="tx1"/>
                </a:solidFill>
                <a:effectLst/>
                <a:latin typeface="Roboto" panose="02000000000000000000" pitchFamily="2" charset="0"/>
              </a:rPr>
              <a:t>– маскировка персональных данных так чтобы статистические значимые свойства сохранились;</a:t>
            </a:r>
          </a:p>
          <a:p>
            <a:pPr lvl="1">
              <a:lnSpc>
                <a:spcPct val="110000"/>
              </a:lnSpc>
              <a:spcBef>
                <a:spcPts val="0"/>
              </a:spcBef>
            </a:pPr>
            <a:r>
              <a:rPr lang="ru-RU" b="0" i="0" dirty="0">
                <a:solidFill>
                  <a:schemeClr val="tx1"/>
                </a:solidFill>
                <a:effectLst/>
                <a:latin typeface="Roboto" panose="02000000000000000000" pitchFamily="2" charset="0"/>
              </a:rPr>
              <a:t>Напр. Путем добавление шумов к </a:t>
            </a:r>
            <a:r>
              <a:rPr lang="ru-RU" b="0" i="0" dirty="0" err="1">
                <a:solidFill>
                  <a:schemeClr val="tx1"/>
                </a:solidFill>
                <a:effectLst/>
                <a:latin typeface="Roboto" panose="02000000000000000000" pitchFamily="2" charset="0"/>
              </a:rPr>
              <a:t>данны</a:t>
            </a:r>
            <a:r>
              <a:rPr lang="en-US" dirty="0" err="1">
                <a:solidFill>
                  <a:schemeClr val="tx1"/>
                </a:solidFill>
                <a:latin typeface="Roboto" panose="02000000000000000000" pitchFamily="2" charset="0"/>
              </a:rPr>
              <a:t>м</a:t>
            </a:r>
            <a:r>
              <a:rPr lang="ru-RU" dirty="0">
                <a:solidFill>
                  <a:schemeClr val="tx1"/>
                </a:solidFill>
                <a:latin typeface="Roboto" panose="02000000000000000000" pitchFamily="2" charset="0"/>
              </a:rPr>
              <a:t>, урезания данных</a:t>
            </a:r>
            <a:r>
              <a:rPr lang="ru-RU" b="0" i="0" dirty="0">
                <a:solidFill>
                  <a:schemeClr val="tx1"/>
                </a:solidFill>
                <a:effectLst/>
                <a:latin typeface="Roboto" panose="02000000000000000000" pitchFamily="2" charset="0"/>
              </a:rPr>
              <a:t> или </a:t>
            </a:r>
            <a:r>
              <a:rPr lang="ru-RU" b="0" i="0" dirty="0" err="1">
                <a:solidFill>
                  <a:schemeClr val="tx1"/>
                </a:solidFill>
                <a:effectLst/>
                <a:latin typeface="Roboto" panose="02000000000000000000" pitchFamily="2" charset="0"/>
              </a:rPr>
              <a:t>таргет</a:t>
            </a:r>
            <a:r>
              <a:rPr lang="ru-RU" b="0" i="0" dirty="0">
                <a:solidFill>
                  <a:schemeClr val="tx1"/>
                </a:solidFill>
                <a:effectLst/>
                <a:latin typeface="Roboto" panose="02000000000000000000" pitchFamily="2" charset="0"/>
              </a:rPr>
              <a:t> кодирование (метрика </a:t>
            </a:r>
            <a:r>
              <a:rPr lang="ru-RU" b="0" i="0" dirty="0" err="1">
                <a:solidFill>
                  <a:schemeClr val="tx1"/>
                </a:solidFill>
                <a:effectLst/>
                <a:latin typeface="Roboto" panose="02000000000000000000" pitchFamily="2" charset="0"/>
              </a:rPr>
              <a:t>pr</a:t>
            </a:r>
            <a:r>
              <a:rPr lang="en-US" b="0" i="0" dirty="0" err="1">
                <a:solidFill>
                  <a:schemeClr val="tx1"/>
                </a:solidFill>
                <a:effectLst/>
                <a:latin typeface="Roboto" panose="02000000000000000000" pitchFamily="2" charset="0"/>
              </a:rPr>
              <a:t>ivacy</a:t>
            </a:r>
            <a:r>
              <a:rPr lang="en-US" b="0" i="0" dirty="0">
                <a:solidFill>
                  <a:schemeClr val="tx1"/>
                </a:solidFill>
                <a:effectLst/>
                <a:latin typeface="Roboto" panose="02000000000000000000" pitchFamily="2" charset="0"/>
              </a:rPr>
              <a:t> budget)</a:t>
            </a:r>
            <a:endParaRPr lang="ru-RU" b="0" i="0" dirty="0">
              <a:solidFill>
                <a:schemeClr val="tx1"/>
              </a:solidFill>
              <a:effectLst/>
              <a:latin typeface="Roboto" panose="02000000000000000000" pitchFamily="2" charset="0"/>
            </a:endParaRPr>
          </a:p>
          <a:p>
            <a:pPr lvl="1">
              <a:lnSpc>
                <a:spcPct val="110000"/>
              </a:lnSpc>
              <a:spcBef>
                <a:spcPts val="0"/>
              </a:spcBef>
            </a:pPr>
            <a:r>
              <a:rPr lang="ru-RU" b="0" i="0" dirty="0">
                <a:solidFill>
                  <a:schemeClr val="tx1"/>
                </a:solidFill>
                <a:effectLst/>
                <a:latin typeface="Roboto" panose="02000000000000000000" pitchFamily="2" charset="0"/>
              </a:rPr>
              <a:t>Алгоритм может быть назван дифференциально приватным, только если добавление одного экземпляра в тренировочную выборку приводит к статически незначительным изменениям в ответе алгоритма.</a:t>
            </a:r>
          </a:p>
          <a:p>
            <a:pPr lvl="1">
              <a:lnSpc>
                <a:spcPct val="110000"/>
              </a:lnSpc>
              <a:spcBef>
                <a:spcPts val="0"/>
              </a:spcBef>
            </a:pPr>
            <a:r>
              <a:rPr lang="en"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LeapYear</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реализована дифференциальная конфиденциальность;</a:t>
            </a:r>
          </a:p>
          <a:p>
            <a:pPr algn="l" rtl="0">
              <a:lnSpc>
                <a:spcPct val="110000"/>
              </a:lnSpc>
              <a:spcBef>
                <a:spcPts val="0"/>
              </a:spcBef>
            </a:pPr>
            <a:r>
              <a:rPr lang="ru-RU" sz="2400" b="1" i="0" dirty="0">
                <a:solidFill>
                  <a:schemeClr val="tx1"/>
                </a:solidFill>
                <a:effectLst/>
                <a:latin typeface="Roboto" panose="02000000000000000000" pitchFamily="2" charset="0"/>
              </a:rPr>
              <a:t>Федеративное (совместное/децентрализованное) обучение </a:t>
            </a:r>
            <a:r>
              <a:rPr lang="ru-RU" sz="2400" b="0" i="0" dirty="0">
                <a:solidFill>
                  <a:schemeClr val="tx1"/>
                </a:solidFill>
                <a:effectLst/>
                <a:latin typeface="Roboto" panose="02000000000000000000" pitchFamily="2" charset="0"/>
              </a:rPr>
              <a:t>- методика заключения модели в защищенную среду и ее обучение без перемещения данных куда-либо. Обучение частично переносится на устройства владельцев персональных данных.</a:t>
            </a:r>
          </a:p>
          <a:p>
            <a:pPr lvl="1">
              <a:lnSpc>
                <a:spcPct val="110000"/>
              </a:lnSpc>
              <a:spcBef>
                <a:spcPts val="0"/>
              </a:spcBef>
            </a:pPr>
            <a:r>
              <a:rPr lang="en" sz="1600" b="1" i="0" dirty="0" err="1">
                <a:solidFill>
                  <a:schemeClr val="tx1"/>
                </a:solidFill>
                <a:effectLst/>
                <a:latin typeface="Roboto" panose="02000000000000000000" pitchFamily="2" charset="0"/>
              </a:rPr>
              <a:t>Modzy</a:t>
            </a:r>
            <a:r>
              <a:rPr lang="en" sz="1600"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MLOps</a:t>
            </a:r>
            <a:r>
              <a:rPr lang="en" sz="1600" b="1" i="0" dirty="0">
                <a:solidFill>
                  <a:schemeClr val="tx1"/>
                </a:solidFill>
                <a:effectLst/>
                <a:latin typeface="Roboto" panose="02000000000000000000" pitchFamily="2" charset="0"/>
              </a:rPr>
              <a:t> platform</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платформа, которая позволяет обеспечить: объяснимость модели, управление стоимостью инфраструктуры, интегрируемость, быстрое создание модели и защиту от классических угроз;</a:t>
            </a:r>
          </a:p>
          <a:p>
            <a:pPr lvl="1"/>
            <a:r>
              <a:rPr lang="en" sz="1600" b="1" i="0" dirty="0">
                <a:solidFill>
                  <a:schemeClr val="tx1"/>
                </a:solidFill>
                <a:effectLst/>
                <a:latin typeface="Roboto" panose="02000000000000000000" pitchFamily="2" charset="0"/>
              </a:rPr>
              <a:t>AIC library </a:t>
            </a:r>
            <a:r>
              <a:rPr lang="en" sz="1600" b="0" i="0" dirty="0">
                <a:solidFill>
                  <a:schemeClr val="tx1"/>
                </a:solidFill>
                <a:effectLst/>
                <a:latin typeface="Roboto" panose="02000000000000000000" pitchFamily="2" charset="0"/>
              </a:rPr>
              <a:t>(</a:t>
            </a:r>
            <a:r>
              <a:rPr lang="ru-RU" sz="1600" b="0" i="0" dirty="0">
                <a:solidFill>
                  <a:schemeClr val="tx1"/>
                </a:solidFill>
                <a:effectLst/>
                <a:latin typeface="Roboto" panose="02000000000000000000" pitchFamily="2" charset="0"/>
              </a:rPr>
              <a:t>Россия) – библиотека автоматического машинного обучения для быстрого создания защищенного искусственного интеллекта.</a:t>
            </a:r>
            <a:endParaRPr lang="ru-RU" sz="1600" b="1" i="0" dirty="0">
              <a:solidFill>
                <a:schemeClr val="tx1"/>
              </a:solidFill>
              <a:effectLst/>
              <a:latin typeface="Roboto" panose="02000000000000000000" pitchFamily="2" charset="0"/>
            </a:endParaRPr>
          </a:p>
        </p:txBody>
      </p:sp>
      <p:sp>
        <p:nvSpPr>
          <p:cNvPr id="5" name="TextBox 4">
            <a:extLst>
              <a:ext uri="{FF2B5EF4-FFF2-40B4-BE49-F238E27FC236}">
                <a16:creationId xmlns:a16="http://schemas.microsoft.com/office/drawing/2014/main" id="{92BC5FD6-F24A-A18A-16E3-3C33C50FBA88}"/>
              </a:ext>
            </a:extLst>
          </p:cNvPr>
          <p:cNvSpPr txBox="1"/>
          <p:nvPr/>
        </p:nvSpPr>
        <p:spPr>
          <a:xfrm>
            <a:off x="5797216" y="655022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/809701/</a:t>
            </a:r>
            <a:r>
              <a:rPr lang="ru-RU" dirty="0" err="1"/>
              <a:t>step</a:t>
            </a:r>
            <a:r>
              <a:rPr lang="ru-RU" dirty="0"/>
              <a:t>/1?unit=812954</a:t>
            </a:r>
          </a:p>
        </p:txBody>
      </p:sp>
      <p:sp>
        <p:nvSpPr>
          <p:cNvPr id="7" name="TextBox 6">
            <a:extLst>
              <a:ext uri="{FF2B5EF4-FFF2-40B4-BE49-F238E27FC236}">
                <a16:creationId xmlns:a16="http://schemas.microsoft.com/office/drawing/2014/main" id="{9E4391FF-770F-344F-25B3-DCB28322E978}"/>
              </a:ext>
            </a:extLst>
          </p:cNvPr>
          <p:cNvSpPr txBox="1"/>
          <p:nvPr/>
        </p:nvSpPr>
        <p:spPr>
          <a:xfrm>
            <a:off x="748965" y="6550223"/>
            <a:ext cx="6093994"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cxnSp>
        <p:nvCxnSpPr>
          <p:cNvPr id="6" name="Прямая соединительная линия 5">
            <a:extLst>
              <a:ext uri="{FF2B5EF4-FFF2-40B4-BE49-F238E27FC236}">
                <a16:creationId xmlns:a16="http://schemas.microsoft.com/office/drawing/2014/main" id="{4AEAE207-1400-EDBB-8F0B-F19E2B3DE3F8}"/>
              </a:ext>
            </a:extLst>
          </p:cNvPr>
          <p:cNvCxnSpPr/>
          <p:nvPr/>
        </p:nvCxnSpPr>
        <p:spPr>
          <a:xfrm>
            <a:off x="0" y="775154"/>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181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D978-4D37-0C03-85F5-5E505BE1ACF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EC53E5-9992-F8C8-0F27-70B266764B33}"/>
              </a:ext>
            </a:extLst>
          </p:cNvPr>
          <p:cNvSpPr>
            <a:spLocks noGrp="1"/>
          </p:cNvSpPr>
          <p:nvPr>
            <p:ph type="title"/>
          </p:nvPr>
        </p:nvSpPr>
        <p:spPr>
          <a:xfrm>
            <a:off x="163359" y="12031"/>
            <a:ext cx="11113168" cy="717717"/>
          </a:xfrm>
        </p:spPr>
        <p:txBody>
          <a:bodyPr>
            <a:normAutofit/>
          </a:bodyPr>
          <a:lstStyle/>
          <a:p>
            <a:r>
              <a:rPr lang="ru-RU" sz="3600" b="1" i="0" dirty="0">
                <a:solidFill>
                  <a:schemeClr val="tx1"/>
                </a:solidFill>
                <a:effectLst/>
                <a:latin typeface="Roboto" panose="02000000000000000000" pitchFamily="2" charset="0"/>
              </a:rPr>
              <a:t>Конфиденциальность данных</a:t>
            </a:r>
            <a:endParaRPr lang="ru-RU" dirty="0">
              <a:solidFill>
                <a:schemeClr val="tx1"/>
              </a:solidFill>
            </a:endParaRPr>
          </a:p>
        </p:txBody>
      </p:sp>
      <p:sp>
        <p:nvSpPr>
          <p:cNvPr id="3" name="Текст 2">
            <a:extLst>
              <a:ext uri="{FF2B5EF4-FFF2-40B4-BE49-F238E27FC236}">
                <a16:creationId xmlns:a16="http://schemas.microsoft.com/office/drawing/2014/main" id="{FD6E3510-7E55-D110-8305-AB91A7E343AC}"/>
              </a:ext>
            </a:extLst>
          </p:cNvPr>
          <p:cNvSpPr>
            <a:spLocks noGrp="1"/>
          </p:cNvSpPr>
          <p:nvPr>
            <p:ph type="body" idx="1"/>
          </p:nvPr>
        </p:nvSpPr>
        <p:spPr>
          <a:xfrm>
            <a:off x="0" y="642717"/>
            <a:ext cx="11819020" cy="5907506"/>
          </a:xfrm>
        </p:spPr>
        <p:txBody>
          <a:bodyPr>
            <a:normAutofit lnSpcReduction="10000"/>
          </a:bodyPr>
          <a:lstStyle/>
          <a:p>
            <a:pPr algn="l" rtl="0">
              <a:lnSpc>
                <a:spcPct val="110000"/>
              </a:lnSpc>
              <a:spcBef>
                <a:spcPts val="0"/>
              </a:spcBef>
            </a:pPr>
            <a:r>
              <a:rPr lang="ru-RU" sz="2400" b="1" i="0" dirty="0">
                <a:solidFill>
                  <a:schemeClr val="tx1"/>
                </a:solidFill>
                <a:effectLst/>
                <a:latin typeface="Roboto" panose="02000000000000000000" pitchFamily="2" charset="0"/>
              </a:rPr>
              <a:t>Гомоморфное шифрование </a:t>
            </a:r>
            <a:r>
              <a:rPr lang="ru-RU" sz="2400" b="0" i="0" dirty="0">
                <a:solidFill>
                  <a:schemeClr val="tx1"/>
                </a:solidFill>
                <a:effectLst/>
                <a:latin typeface="Roboto" panose="02000000000000000000" pitchFamily="2" charset="0"/>
              </a:rPr>
              <a:t>(обучение на зашифрованных владельцем данных). </a:t>
            </a:r>
            <a:r>
              <a:rPr lang="ru-RU" sz="2400" dirty="0">
                <a:solidFill>
                  <a:schemeClr val="tx1"/>
                </a:solidFill>
                <a:latin typeface="Roboto" panose="02000000000000000000" pitchFamily="2" charset="0"/>
              </a:rPr>
              <a:t>Цель изменить данные так, чтобы не потерять признаки </a:t>
            </a:r>
          </a:p>
          <a:p>
            <a:pPr lvl="1">
              <a:lnSpc>
                <a:spcPct val="110000"/>
              </a:lnSpc>
              <a:spcBef>
                <a:spcPts val="0"/>
              </a:spcBef>
            </a:pPr>
            <a:r>
              <a:rPr lang="ru-RU" sz="2000" dirty="0">
                <a:solidFill>
                  <a:schemeClr val="tx1"/>
                </a:solidFill>
                <a:latin typeface="Roboto" panose="02000000000000000000" pitchFamily="2" charset="0"/>
              </a:rPr>
              <a:t>Полная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низкая производительность (лучше частичная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устойчивость не ко всем операциям или метод упаковки </a:t>
            </a:r>
            <a:r>
              <a:rPr lang="ru-RU" sz="2000" dirty="0" err="1">
                <a:solidFill>
                  <a:schemeClr val="tx1"/>
                </a:solidFill>
                <a:latin typeface="Roboto" panose="02000000000000000000" pitchFamily="2" charset="0"/>
              </a:rPr>
              <a:t>шифровтекстов</a:t>
            </a:r>
            <a:r>
              <a:rPr lang="ru-RU" sz="2000" dirty="0">
                <a:solidFill>
                  <a:schemeClr val="tx1"/>
                </a:solidFill>
                <a:latin typeface="Roboto" panose="02000000000000000000" pitchFamily="2" charset="0"/>
              </a:rPr>
              <a:t> )</a:t>
            </a:r>
            <a:endParaRPr lang="ru-RU" sz="2000" b="0" i="0" dirty="0">
              <a:solidFill>
                <a:schemeClr val="tx1"/>
              </a:solidFill>
              <a:effectLst/>
              <a:latin typeface="Roboto" panose="02000000000000000000" pitchFamily="2" charset="0"/>
            </a:endParaRPr>
          </a:p>
          <a:p>
            <a:pPr lvl="1">
              <a:lnSpc>
                <a:spcPct val="110000"/>
              </a:lnSpc>
              <a:spcBef>
                <a:spcPts val="0"/>
              </a:spcBef>
            </a:pPr>
            <a:r>
              <a:rPr lang="ru-RU" sz="1800" i="0" dirty="0">
                <a:solidFill>
                  <a:schemeClr val="tx1"/>
                </a:solidFill>
                <a:effectLst/>
                <a:latin typeface="Roboto" panose="02000000000000000000" pitchFamily="2" charset="0"/>
              </a:rPr>
              <a:t>Частичная</a:t>
            </a:r>
            <a:r>
              <a:rPr lang="ru-RU" sz="1800" b="0" i="0" dirty="0">
                <a:solidFill>
                  <a:schemeClr val="tx1"/>
                </a:solidFill>
                <a:effectLst/>
                <a:latin typeface="Roboto" panose="02000000000000000000" pitchFamily="2" charset="0"/>
              </a:rPr>
              <a:t> криптосистемы </a:t>
            </a:r>
            <a:r>
              <a:rPr lang="en" sz="1800" b="0" i="0" dirty="0">
                <a:solidFill>
                  <a:schemeClr val="tx1"/>
                </a:solidFill>
                <a:effectLst/>
                <a:latin typeface="Roboto" panose="02000000000000000000" pitchFamily="2" charset="0"/>
              </a:rPr>
              <a:t>RSA, </a:t>
            </a:r>
            <a:r>
              <a:rPr lang="ru-RU" sz="1800" b="0" i="0" dirty="0">
                <a:solidFill>
                  <a:schemeClr val="tx1"/>
                </a:solidFill>
                <a:effectLst/>
                <a:latin typeface="Roboto" panose="02000000000000000000" pitchFamily="2" charset="0"/>
              </a:rPr>
              <a:t>Эль-Гамаля, </a:t>
            </a:r>
            <a:r>
              <a:rPr lang="ru-RU" sz="1800" b="0" i="0" dirty="0" err="1">
                <a:solidFill>
                  <a:schemeClr val="tx1"/>
                </a:solidFill>
                <a:effectLst/>
                <a:latin typeface="Roboto" panose="02000000000000000000" pitchFamily="2" charset="0"/>
              </a:rPr>
              <a:t>Гольдвассер</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Микали</a:t>
            </a:r>
            <a:endParaRPr lang="ru-RU" sz="1800" b="0" i="0" dirty="0">
              <a:solidFill>
                <a:schemeClr val="tx1"/>
              </a:solidFill>
              <a:effectLst/>
              <a:latin typeface="Roboto" panose="02000000000000000000" pitchFamily="2" charset="0"/>
            </a:endParaRPr>
          </a:p>
          <a:p>
            <a:pPr lvl="1">
              <a:lnSpc>
                <a:spcPct val="110000"/>
              </a:lnSpc>
              <a:spcBef>
                <a:spcPts val="0"/>
              </a:spcBef>
            </a:pPr>
            <a:r>
              <a:rPr lang="ru-RU" sz="1800" b="0" i="0" dirty="0">
                <a:solidFill>
                  <a:schemeClr val="tx1"/>
                </a:solidFill>
                <a:effectLst/>
                <a:latin typeface="Roboto" panose="02000000000000000000" pitchFamily="2" charset="0"/>
              </a:rPr>
              <a:t>Полностью криптосистемы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на целых числах, </a:t>
            </a:r>
            <a:r>
              <a:rPr lang="ru-RU" sz="1800" b="0" i="0" dirty="0" err="1">
                <a:solidFill>
                  <a:schemeClr val="tx1"/>
                </a:solidFill>
                <a:effectLst/>
                <a:latin typeface="Roboto" panose="02000000000000000000" pitchFamily="2" charset="0"/>
              </a:rPr>
              <a:t>Бракерски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Вайкунтанахана</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BGV), NTRU – </a:t>
            </a:r>
            <a:r>
              <a:rPr lang="ru-RU" sz="1800" b="0" i="0" dirty="0">
                <a:solidFill>
                  <a:schemeClr val="tx1"/>
                </a:solidFill>
                <a:effectLst/>
                <a:latin typeface="Roboto" panose="02000000000000000000" pitchFamily="2" charset="0"/>
              </a:rPr>
              <a:t>созданная Лопез-Альтом, </a:t>
            </a:r>
            <a:r>
              <a:rPr lang="ru-RU" sz="1800" b="0" i="0" dirty="0" err="1">
                <a:solidFill>
                  <a:schemeClr val="tx1"/>
                </a:solidFill>
                <a:effectLst/>
                <a:latin typeface="Roboto" panose="02000000000000000000" pitchFamily="2" charset="0"/>
              </a:rPr>
              <a:t>Тромером</a:t>
            </a:r>
            <a:r>
              <a:rPr lang="ru-RU" sz="1800" b="0" i="0" dirty="0">
                <a:solidFill>
                  <a:schemeClr val="tx1"/>
                </a:solidFill>
                <a:effectLst/>
                <a:latin typeface="Roboto" panose="02000000000000000000" pitchFamily="2" charset="0"/>
              </a:rPr>
              <a:t> и </a:t>
            </a:r>
            <a:r>
              <a:rPr lang="ru-RU" sz="1800" b="0" i="0" dirty="0" err="1">
                <a:solidFill>
                  <a:schemeClr val="tx1"/>
                </a:solidFill>
                <a:effectLst/>
                <a:latin typeface="Roboto" panose="02000000000000000000" pitchFamily="2" charset="0"/>
              </a:rPr>
              <a:t>Вайкунтанаханом</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LTV),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Сахай</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Вотерс</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GSW).</a:t>
            </a:r>
            <a:endParaRPr lang="ru-RU" sz="1800" b="0" i="0" dirty="0">
              <a:solidFill>
                <a:schemeClr val="tx1"/>
              </a:solidFill>
              <a:effectLst/>
              <a:latin typeface="Roboto" panose="02000000000000000000" pitchFamily="2" charset="0"/>
            </a:endParaRPr>
          </a:p>
          <a:p>
            <a:pPr lvl="1">
              <a:lnSpc>
                <a:spcPct val="110000"/>
              </a:lnSpc>
              <a:spcBef>
                <a:spcPts val="0"/>
              </a:spcBef>
            </a:pPr>
            <a:r>
              <a:rPr lang="en" sz="1800" b="1" i="0" dirty="0" err="1">
                <a:solidFill>
                  <a:schemeClr val="tx1"/>
                </a:solidFill>
                <a:effectLst/>
                <a:latin typeface="Roboto" panose="02000000000000000000" pitchFamily="2" charset="0"/>
              </a:rPr>
              <a:t>ZeroReveal</a:t>
            </a:r>
            <a:r>
              <a:rPr lang="en" sz="1800" b="1" i="0" dirty="0">
                <a:solidFill>
                  <a:schemeClr val="tx1"/>
                </a:solidFill>
                <a:effectLst/>
                <a:latin typeface="Roboto" panose="02000000000000000000" pitchFamily="2" charset="0"/>
              </a:rPr>
              <a:t> Machine Learning </a:t>
            </a:r>
            <a:r>
              <a:rPr lang="en" sz="1800" b="0" i="0" dirty="0">
                <a:solidFill>
                  <a:schemeClr val="tx1"/>
                </a:solidFill>
                <a:effectLst/>
                <a:latin typeface="Roboto" panose="02000000000000000000" pitchFamily="2" charset="0"/>
              </a:rPr>
              <a:t>– </a:t>
            </a:r>
            <a:r>
              <a:rPr lang="ru-RU" sz="1800" b="0" i="0" dirty="0">
                <a:solidFill>
                  <a:schemeClr val="tx1"/>
                </a:solidFill>
                <a:effectLst/>
                <a:latin typeface="Roboto" panose="02000000000000000000" pitchFamily="2" charset="0"/>
              </a:rPr>
              <a:t>используется гомоморфное шифрование;</a:t>
            </a:r>
          </a:p>
          <a:p>
            <a:pPr lvl="1">
              <a:lnSpc>
                <a:spcPct val="110000"/>
              </a:lnSpc>
              <a:spcBef>
                <a:spcPts val="0"/>
              </a:spcBef>
            </a:pPr>
            <a:r>
              <a:rPr lang="ru-RU" sz="1400" b="0" i="0" dirty="0">
                <a:solidFill>
                  <a:schemeClr val="tx1"/>
                </a:solidFill>
                <a:effectLst/>
                <a:latin typeface="Roboto" panose="02000000000000000000" pitchFamily="2" charset="0"/>
              </a:rPr>
              <a:t>для гомоморфного шифрования создан стандарт </a:t>
            </a:r>
            <a:r>
              <a:rPr lang="en" sz="1400" b="0" i="0" dirty="0">
                <a:solidFill>
                  <a:schemeClr val="tx1"/>
                </a:solidFill>
                <a:effectLst/>
                <a:latin typeface="Roboto" panose="02000000000000000000" pitchFamily="2" charset="0"/>
              </a:rPr>
              <a:t>ISO/IEC 18033-6:2019</a:t>
            </a:r>
            <a:endParaRPr lang="ru-RU" sz="18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tx1"/>
                </a:solidFill>
                <a:effectLst/>
                <a:latin typeface="Roboto" panose="02000000000000000000" pitchFamily="2" charset="0"/>
              </a:rPr>
              <a:t>Синтетические данные;</a:t>
            </a:r>
          </a:p>
          <a:p>
            <a:pPr lvl="1">
              <a:lnSpc>
                <a:spcPct val="110000"/>
              </a:lnSpc>
              <a:spcBef>
                <a:spcPts val="0"/>
              </a:spcBef>
            </a:pPr>
            <a:r>
              <a:rPr lang="ru-RU" sz="1600" b="0" i="0" dirty="0">
                <a:solidFill>
                  <a:schemeClr val="tx1"/>
                </a:solidFill>
                <a:effectLst/>
                <a:latin typeface="Roboto" panose="02000000000000000000" pitchFamily="2" charset="0"/>
              </a:rPr>
              <a:t>Способы формирования синтетических биометрических образов приводятся в ГОСТ Р 52633.2-2010</a:t>
            </a:r>
          </a:p>
          <a:p>
            <a:pPr lvl="1">
              <a:lnSpc>
                <a:spcPct val="110000"/>
              </a:lnSpc>
              <a:spcBef>
                <a:spcPts val="0"/>
              </a:spcBef>
            </a:pPr>
            <a:r>
              <a:rPr lang="en" sz="1600" b="1" i="0" dirty="0">
                <a:solidFill>
                  <a:schemeClr val="tx1"/>
                </a:solidFill>
                <a:effectLst/>
                <a:latin typeface="Roboto" panose="02000000000000000000" pitchFamily="2" charset="0"/>
              </a:rPr>
              <a:t>GEMINAI, Hazy, Synthetic Data Platform, Synthesized </a:t>
            </a:r>
            <a:r>
              <a:rPr lang="en" sz="1600" b="1" i="0" dirty="0" err="1">
                <a:solidFill>
                  <a:schemeClr val="tx1"/>
                </a:solidFill>
                <a:effectLst/>
                <a:latin typeface="Roboto" panose="02000000000000000000" pitchFamily="2" charset="0"/>
              </a:rPr>
              <a:t>DataOps</a:t>
            </a:r>
            <a:r>
              <a:rPr lang="en" sz="1600" b="1" i="0" dirty="0">
                <a:solidFill>
                  <a:schemeClr val="tx1"/>
                </a:solidFill>
                <a:effectLst/>
                <a:latin typeface="Roboto" panose="02000000000000000000" pitchFamily="2" charset="0"/>
              </a:rPr>
              <a:t> Platfor</a:t>
            </a:r>
            <a:r>
              <a:rPr lang="en" sz="1600" b="0" i="0" dirty="0">
                <a:solidFill>
                  <a:schemeClr val="tx1"/>
                </a:solidFill>
                <a:effectLst/>
                <a:latin typeface="Roboto" panose="02000000000000000000" pitchFamily="2" charset="0"/>
              </a:rPr>
              <a:t>m</a:t>
            </a:r>
            <a:endParaRPr lang="ru-RU" sz="20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bg1"/>
                </a:solidFill>
                <a:effectLst/>
                <a:latin typeface="Roboto" panose="02000000000000000000" pitchFamily="2" charset="0"/>
              </a:rPr>
              <a:t>Нейросетевые преобразователи «биометрия-код» (НПБК)</a:t>
            </a:r>
            <a:r>
              <a:rPr lang="ru-RU" sz="2400" b="0" i="0" dirty="0">
                <a:solidFill>
                  <a:schemeClr val="bg1"/>
                </a:solidFill>
                <a:effectLst/>
                <a:latin typeface="Roboto" panose="02000000000000000000" pitchFamily="2" charset="0"/>
              </a:rPr>
              <a:t> (код биометрии – ключ шифрования)</a:t>
            </a:r>
          </a:p>
          <a:p>
            <a:pPr lvl="1">
              <a:lnSpc>
                <a:spcPct val="110000"/>
              </a:lnSpc>
              <a:spcBef>
                <a:spcPts val="0"/>
              </a:spcBef>
            </a:pPr>
            <a:r>
              <a:rPr lang="ru-RU" sz="2000" dirty="0">
                <a:solidFill>
                  <a:schemeClr val="bg1"/>
                </a:solidFill>
                <a:latin typeface="Roboto" panose="02000000000000000000" pitchFamily="2" charset="0"/>
              </a:rPr>
              <a:t>Напр. Корреляционные нейронные сети</a:t>
            </a:r>
          </a:p>
          <a:p>
            <a:pPr lvl="1">
              <a:lnSpc>
                <a:spcPct val="110000"/>
              </a:lnSpc>
              <a:spcBef>
                <a:spcPts val="0"/>
              </a:spcBef>
            </a:pPr>
            <a:r>
              <a:rPr lang="ru-RU" sz="2000" dirty="0">
                <a:solidFill>
                  <a:schemeClr val="bg1"/>
                </a:solidFill>
                <a:latin typeface="Roboto" panose="02000000000000000000" pitchFamily="2" charset="0"/>
              </a:rPr>
              <a:t>VQ</a:t>
            </a:r>
            <a:r>
              <a:rPr lang="en-US" sz="2000" dirty="0">
                <a:solidFill>
                  <a:schemeClr val="bg1"/>
                </a:solidFill>
                <a:latin typeface="Roboto" panose="02000000000000000000" pitchFamily="2" charset="0"/>
              </a:rPr>
              <a:t> </a:t>
            </a:r>
            <a:r>
              <a:rPr lang="ru-RU" sz="2000" b="0" i="0" dirty="0" err="1">
                <a:solidFill>
                  <a:schemeClr val="bg1"/>
                </a:solidFill>
                <a:effectLst/>
                <a:latin typeface="Roboto" panose="02000000000000000000" pitchFamily="2" charset="0"/>
              </a:rPr>
              <a:t>Автоэнкодеры</a:t>
            </a:r>
            <a:r>
              <a:rPr lang="ru-RU" sz="2000" b="0" i="0" dirty="0">
                <a:solidFill>
                  <a:schemeClr val="bg1"/>
                </a:solidFill>
                <a:effectLst/>
                <a:latin typeface="Roboto" panose="02000000000000000000" pitchFamily="2" charset="0"/>
              </a:rPr>
              <a:t> (нативное шифрование)</a:t>
            </a:r>
          </a:p>
        </p:txBody>
      </p:sp>
      <p:sp>
        <p:nvSpPr>
          <p:cNvPr id="5" name="TextBox 4">
            <a:extLst>
              <a:ext uri="{FF2B5EF4-FFF2-40B4-BE49-F238E27FC236}">
                <a16:creationId xmlns:a16="http://schemas.microsoft.com/office/drawing/2014/main" id="{12FD2917-AC17-FCC9-4828-6D67A842EF72}"/>
              </a:ext>
            </a:extLst>
          </p:cNvPr>
          <p:cNvSpPr txBox="1"/>
          <p:nvPr/>
        </p:nvSpPr>
        <p:spPr>
          <a:xfrm>
            <a:off x="5797216"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stepik.org</a:t>
            </a:r>
            <a:r>
              <a:rPr lang="ru-RU" dirty="0">
                <a:solidFill>
                  <a:schemeClr val="tx1"/>
                </a:solidFill>
              </a:rPr>
              <a:t>/</a:t>
            </a:r>
            <a:r>
              <a:rPr lang="ru-RU" dirty="0" err="1">
                <a:solidFill>
                  <a:schemeClr val="tx1"/>
                </a:solidFill>
              </a:rPr>
              <a:t>lesson</a:t>
            </a:r>
            <a:r>
              <a:rPr lang="ru-RU" dirty="0">
                <a:solidFill>
                  <a:schemeClr val="tx1"/>
                </a:solidFill>
              </a:rPr>
              <a:t>/809701/</a:t>
            </a:r>
            <a:r>
              <a:rPr lang="ru-RU" dirty="0" err="1">
                <a:solidFill>
                  <a:schemeClr val="tx1"/>
                </a:solidFill>
              </a:rPr>
              <a:t>step</a:t>
            </a:r>
            <a:r>
              <a:rPr lang="ru-RU" dirty="0">
                <a:solidFill>
                  <a:schemeClr val="tx1"/>
                </a:solidFill>
              </a:rPr>
              <a:t>/1?unit=812954</a:t>
            </a:r>
          </a:p>
        </p:txBody>
      </p:sp>
      <p:sp>
        <p:nvSpPr>
          <p:cNvPr id="7" name="TextBox 6">
            <a:extLst>
              <a:ext uri="{FF2B5EF4-FFF2-40B4-BE49-F238E27FC236}">
                <a16:creationId xmlns:a16="http://schemas.microsoft.com/office/drawing/2014/main" id="{CBD6E12A-F8E4-177E-9C96-8C178D760DBF}"/>
              </a:ext>
            </a:extLst>
          </p:cNvPr>
          <p:cNvSpPr txBox="1"/>
          <p:nvPr/>
        </p:nvSpPr>
        <p:spPr>
          <a:xfrm>
            <a:off x="748965"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vec.etu.ru</a:t>
            </a:r>
            <a:r>
              <a:rPr lang="ru-RU" dirty="0">
                <a:solidFill>
                  <a:schemeClr val="tx1"/>
                </a:solidFill>
              </a:rPr>
              <a:t>/</a:t>
            </a:r>
            <a:r>
              <a:rPr lang="ru-RU" dirty="0" err="1">
                <a:solidFill>
                  <a:schemeClr val="tx1"/>
                </a:solidFill>
              </a:rPr>
              <a:t>moodle</a:t>
            </a:r>
            <a:r>
              <a:rPr lang="ru-RU" dirty="0">
                <a:solidFill>
                  <a:schemeClr val="tx1"/>
                </a:solidFill>
              </a:rPr>
              <a:t>/</a:t>
            </a:r>
            <a:r>
              <a:rPr lang="ru-RU" dirty="0" err="1">
                <a:solidFill>
                  <a:schemeClr val="tx1"/>
                </a:solidFill>
              </a:rPr>
              <a:t>course</a:t>
            </a:r>
            <a:r>
              <a:rPr lang="ru-RU" dirty="0">
                <a:solidFill>
                  <a:schemeClr val="tx1"/>
                </a:solidFill>
              </a:rPr>
              <a:t>/</a:t>
            </a:r>
            <a:r>
              <a:rPr lang="ru-RU" dirty="0" err="1">
                <a:solidFill>
                  <a:schemeClr val="tx1"/>
                </a:solidFill>
              </a:rPr>
              <a:t>view.php?id</a:t>
            </a:r>
            <a:r>
              <a:rPr lang="ru-RU" dirty="0">
                <a:solidFill>
                  <a:schemeClr val="tx1"/>
                </a:solidFill>
              </a:rPr>
              <a:t>=7824#section-4</a:t>
            </a:r>
          </a:p>
        </p:txBody>
      </p:sp>
      <p:cxnSp>
        <p:nvCxnSpPr>
          <p:cNvPr id="4" name="Прямая соединительная линия 3">
            <a:extLst>
              <a:ext uri="{FF2B5EF4-FFF2-40B4-BE49-F238E27FC236}">
                <a16:creationId xmlns:a16="http://schemas.microsoft.com/office/drawing/2014/main" id="{C2C6A580-BC2C-BDC7-560B-6C42A7EC33BB}"/>
              </a:ext>
            </a:extLst>
          </p:cNvPr>
          <p:cNvCxnSpPr/>
          <p:nvPr/>
        </p:nvCxnSpPr>
        <p:spPr>
          <a:xfrm>
            <a:off x="0" y="614168"/>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4319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A6A78B-D4D1-90EE-2A53-FBC2FD62AB62}"/>
              </a:ext>
            </a:extLst>
          </p:cNvPr>
          <p:cNvSpPr>
            <a:spLocks noGrp="1"/>
          </p:cNvSpPr>
          <p:nvPr>
            <p:ph type="title"/>
          </p:nvPr>
        </p:nvSpPr>
        <p:spPr>
          <a:xfrm>
            <a:off x="270686" y="124691"/>
            <a:ext cx="10515600" cy="758536"/>
          </a:xfrm>
        </p:spPr>
        <p:txBody>
          <a:bodyPr/>
          <a:lstStyle/>
          <a:p>
            <a:r>
              <a:rPr lang="ru-RU" dirty="0"/>
              <a:t>Непредвзятость (</a:t>
            </a:r>
            <a:r>
              <a:rPr lang="en" dirty="0"/>
              <a:t>Fairness) </a:t>
            </a:r>
            <a:endParaRPr lang="ru-RU" dirty="0"/>
          </a:p>
        </p:txBody>
      </p:sp>
      <p:sp>
        <p:nvSpPr>
          <p:cNvPr id="3" name="Текст 2">
            <a:extLst>
              <a:ext uri="{FF2B5EF4-FFF2-40B4-BE49-F238E27FC236}">
                <a16:creationId xmlns:a16="http://schemas.microsoft.com/office/drawing/2014/main" id="{09D31F5F-D9F8-A0C3-9072-350A3236AA17}"/>
              </a:ext>
            </a:extLst>
          </p:cNvPr>
          <p:cNvSpPr>
            <a:spLocks noGrp="1"/>
          </p:cNvSpPr>
          <p:nvPr>
            <p:ph type="body" idx="1"/>
          </p:nvPr>
        </p:nvSpPr>
        <p:spPr>
          <a:xfrm>
            <a:off x="64395" y="883227"/>
            <a:ext cx="11856920" cy="4950380"/>
          </a:xfrm>
        </p:spPr>
        <p:txBody>
          <a:bodyPr>
            <a:normAutofit/>
          </a:bodyPr>
          <a:lstStyle/>
          <a:p>
            <a:r>
              <a:rPr lang="ru-RU" dirty="0"/>
              <a:t>Предвзятость данных: </a:t>
            </a:r>
            <a:r>
              <a:rPr lang="en-US" dirty="0" err="1"/>
              <a:t>э</a:t>
            </a:r>
            <a:r>
              <a:rPr lang="ru-RU" dirty="0"/>
              <a:t>то статистические закономерности в данных, на которые мы не должны полагаться по этическим</a:t>
            </a:r>
            <a:r>
              <a:rPr lang="en-US" dirty="0"/>
              <a:t> </a:t>
            </a:r>
            <a:r>
              <a:rPr lang="en-US" dirty="0" err="1"/>
              <a:t>или</a:t>
            </a:r>
            <a:r>
              <a:rPr lang="en-US" dirty="0"/>
              <a:t> </a:t>
            </a:r>
            <a:r>
              <a:rPr lang="ru-RU" dirty="0"/>
              <a:t>легитимным причинам</a:t>
            </a:r>
            <a:endParaRPr lang="en-US" dirty="0"/>
          </a:p>
          <a:p>
            <a:pPr lvl="1"/>
            <a:r>
              <a:rPr lang="ru-RU" dirty="0" err="1"/>
              <a:t>Поскльку</a:t>
            </a:r>
            <a:r>
              <a:rPr lang="ru-RU" dirty="0"/>
              <a:t> этика заложена в данных, то предвзятость это или </a:t>
            </a:r>
            <a:r>
              <a:rPr lang="ru-RU" dirty="0" err="1"/>
              <a:t>нелигимный</a:t>
            </a:r>
            <a:r>
              <a:rPr lang="ru-RU" dirty="0"/>
              <a:t> </a:t>
            </a:r>
            <a:r>
              <a:rPr lang="ru-RU" dirty="0" err="1"/>
              <a:t>data</a:t>
            </a:r>
            <a:r>
              <a:rPr lang="en-US" dirty="0"/>
              <a:t> leak, </a:t>
            </a:r>
            <a:r>
              <a:rPr lang="ru-RU" dirty="0"/>
              <a:t>или </a:t>
            </a:r>
            <a:r>
              <a:rPr lang="ru-RU" dirty="0" err="1"/>
              <a:t>псевдозакономерности</a:t>
            </a:r>
            <a:r>
              <a:rPr lang="ru-RU" dirty="0"/>
              <a:t> (напр. В силу пропущенной переменной в данных)</a:t>
            </a:r>
          </a:p>
          <a:p>
            <a:r>
              <a:rPr lang="en" dirty="0"/>
              <a:t>Fairness </a:t>
            </a:r>
            <a:r>
              <a:rPr lang="ru-RU" dirty="0"/>
              <a:t>в современном понимании – коррекция решений, основанных на чувствительных переменных</a:t>
            </a:r>
          </a:p>
          <a:p>
            <a:pPr lvl="1"/>
            <a:r>
              <a:rPr lang="en" dirty="0"/>
              <a:t>Fairness == the "true positive rate" is identical between groups</a:t>
            </a:r>
            <a:endParaRPr lang="ru-RU" dirty="0"/>
          </a:p>
          <a:p>
            <a:pPr lvl="1"/>
            <a:r>
              <a:rPr lang="ru-RU" dirty="0"/>
              <a:t>Ошибки в чувствительных </a:t>
            </a:r>
            <a:r>
              <a:rPr lang="ru-RU" dirty="0" err="1"/>
              <a:t>подвыборках</a:t>
            </a:r>
            <a:r>
              <a:rPr lang="ru-RU" dirty="0"/>
              <a:t> должны быть одинаковы</a:t>
            </a:r>
          </a:p>
          <a:p>
            <a:endParaRPr lang="ru-RU" dirty="0"/>
          </a:p>
        </p:txBody>
      </p:sp>
      <p:cxnSp>
        <p:nvCxnSpPr>
          <p:cNvPr id="7" name="Прямая соединительная линия 6">
            <a:extLst>
              <a:ext uri="{FF2B5EF4-FFF2-40B4-BE49-F238E27FC236}">
                <a16:creationId xmlns:a16="http://schemas.microsoft.com/office/drawing/2014/main" id="{6B093854-1832-D585-2EB9-8EB39CD2FDCF}"/>
              </a:ext>
            </a:extLst>
          </p:cNvPr>
          <p:cNvCxnSpPr/>
          <p:nvPr/>
        </p:nvCxnSpPr>
        <p:spPr>
          <a:xfrm>
            <a:off x="0" y="800101"/>
            <a:ext cx="663905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61863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82FE2F3B-211F-EB8B-48CC-29E86A26B16B}"/>
              </a:ext>
            </a:extLst>
          </p:cNvPr>
          <p:cNvSpPr>
            <a:spLocks noGrp="1"/>
          </p:cNvSpPr>
          <p:nvPr>
            <p:ph type="body" idx="1"/>
          </p:nvPr>
        </p:nvSpPr>
        <p:spPr>
          <a:xfrm>
            <a:off x="93518" y="554573"/>
            <a:ext cx="11700161" cy="5270326"/>
          </a:xfrm>
        </p:spPr>
        <p:txBody>
          <a:bodyPr>
            <a:normAutofit/>
          </a:bodyPr>
          <a:lstStyle/>
          <a:p>
            <a:pPr>
              <a:lnSpc>
                <a:spcPct val="100000"/>
              </a:lnSpc>
              <a:spcBef>
                <a:spcPts val="600"/>
              </a:spcBef>
            </a:pPr>
            <a:r>
              <a:rPr lang="en" sz="2000" i="0" dirty="0">
                <a:solidFill>
                  <a:srgbClr val="000000"/>
                </a:solidFill>
                <a:effectLst/>
                <a:latin typeface="+mn-lt"/>
              </a:rPr>
              <a:t>Gartner’s </a:t>
            </a:r>
            <a:r>
              <a:rPr lang="en" sz="2000" b="1" i="0" dirty="0">
                <a:solidFill>
                  <a:srgbClr val="000000"/>
                </a:solidFill>
                <a:effectLst/>
                <a:latin typeface="+mn-lt"/>
              </a:rPr>
              <a:t>Trust, Risk, and Security Management (</a:t>
            </a:r>
            <a:r>
              <a:rPr lang="en" sz="2000" b="1" i="0" dirty="0" err="1">
                <a:solidFill>
                  <a:srgbClr val="000000"/>
                </a:solidFill>
                <a:effectLst/>
                <a:latin typeface="+mn-lt"/>
              </a:rPr>
              <a:t>TRiSM</a:t>
            </a:r>
            <a:r>
              <a:rPr lang="en" sz="2000" b="1" i="0" dirty="0">
                <a:solidFill>
                  <a:srgbClr val="000000"/>
                </a:solidFill>
                <a:effectLst/>
                <a:latin typeface="+mn-lt"/>
              </a:rPr>
              <a:t>)</a:t>
            </a:r>
          </a:p>
          <a:p>
            <a:pPr>
              <a:lnSpc>
                <a:spcPct val="100000"/>
              </a:lnSpc>
              <a:spcBef>
                <a:spcPts val="600"/>
              </a:spcBef>
            </a:pPr>
            <a:r>
              <a:rPr lang="en" sz="2000" i="0" dirty="0">
                <a:solidFill>
                  <a:srgbClr val="000000"/>
                </a:solidFill>
                <a:effectLst/>
                <a:latin typeface="+mn-lt"/>
              </a:rPr>
              <a:t>National Institute of Standards and Technology (NIST) AI Risk Management Framework</a:t>
            </a:r>
          </a:p>
          <a:p>
            <a:pPr>
              <a:lnSpc>
                <a:spcPct val="100000"/>
              </a:lnSpc>
              <a:spcBef>
                <a:spcPts val="600"/>
              </a:spcBef>
            </a:pPr>
            <a:r>
              <a:rPr lang="en" sz="2000" i="0" dirty="0">
                <a:solidFill>
                  <a:srgbClr val="000000"/>
                </a:solidFill>
                <a:effectLst/>
                <a:latin typeface="+mn-lt"/>
              </a:rPr>
              <a:t>Microsoft Responsible AI Framework</a:t>
            </a:r>
          </a:p>
          <a:p>
            <a:pPr>
              <a:lnSpc>
                <a:spcPct val="100000"/>
              </a:lnSpc>
              <a:spcBef>
                <a:spcPts val="600"/>
              </a:spcBef>
            </a:pPr>
            <a:r>
              <a:rPr lang="en" sz="2000" i="0" dirty="0">
                <a:solidFill>
                  <a:srgbClr val="000000"/>
                </a:solidFill>
                <a:effectLst/>
                <a:latin typeface="+mn-lt"/>
              </a:rPr>
              <a:t>Google AI Principles</a:t>
            </a:r>
          </a:p>
          <a:p>
            <a:pPr>
              <a:lnSpc>
                <a:spcPct val="100000"/>
              </a:lnSpc>
              <a:spcBef>
                <a:spcPts val="600"/>
              </a:spcBef>
            </a:pPr>
            <a:r>
              <a:rPr lang="en" sz="2000" i="0" dirty="0">
                <a:solidFill>
                  <a:srgbClr val="000000"/>
                </a:solidFill>
                <a:effectLst/>
                <a:latin typeface="+mn-lt"/>
              </a:rPr>
              <a:t>World Economic Forum’s (WEF) Principles of Responsible AI</a:t>
            </a:r>
            <a:endParaRPr lang="ru-RU" sz="2000" i="0" dirty="0">
              <a:solidFill>
                <a:srgbClr val="000000"/>
              </a:solidFill>
              <a:effectLst/>
              <a:latin typeface="+mn-lt"/>
            </a:endParaRPr>
          </a:p>
          <a:p>
            <a:pPr>
              <a:lnSpc>
                <a:spcPct val="100000"/>
              </a:lnSpc>
              <a:spcBef>
                <a:spcPts val="600"/>
              </a:spcBef>
            </a:pPr>
            <a:r>
              <a:rPr lang="ru-RU" sz="2000" b="1" dirty="0">
                <a:solidFill>
                  <a:srgbClr val="000000"/>
                </a:solidFill>
                <a:latin typeface="+mn-lt"/>
              </a:rPr>
              <a:t>ГОСТ Р 59276-2020 Системы искусственного интеллекта. Способы обеспечения доверия. Общие положения</a:t>
            </a:r>
            <a:endParaRPr lang="en-US" sz="2000" b="1" dirty="0">
              <a:solidFill>
                <a:srgbClr val="000000"/>
              </a:solidFill>
              <a:latin typeface="+mn-lt"/>
            </a:endParaRPr>
          </a:p>
          <a:p>
            <a:pPr>
              <a:lnSpc>
                <a:spcPct val="100000"/>
              </a:lnSpc>
              <a:spcBef>
                <a:spcPts val="600"/>
              </a:spcBef>
            </a:pPr>
            <a:r>
              <a:rPr lang="en-US" sz="2000" dirty="0">
                <a:solidFill>
                  <a:srgbClr val="000000"/>
                </a:solidFill>
                <a:latin typeface="+mn-lt"/>
              </a:rPr>
              <a:t>ISO/IEC TR 24028:2020 Information technology — Artificial intelligence — Overview of trustworthiness in artificial intelligence</a:t>
            </a:r>
            <a:endParaRPr lang="ru-RU" sz="2000" dirty="0">
              <a:solidFill>
                <a:srgbClr val="000000"/>
              </a:solidFill>
              <a:latin typeface="+mn-lt"/>
            </a:endParaRPr>
          </a:p>
          <a:p>
            <a:pPr>
              <a:spcBef>
                <a:spcPts val="600"/>
              </a:spcBef>
            </a:pPr>
            <a:r>
              <a:rPr lang="en-US" sz="2000" dirty="0">
                <a:solidFill>
                  <a:srgbClr val="000000"/>
                </a:solidFill>
                <a:latin typeface="+mn-lt"/>
              </a:rPr>
              <a:t>Ethics guidelines for trustworthy AI</a:t>
            </a:r>
          </a:p>
        </p:txBody>
      </p:sp>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7" name="TextBox 6">
            <a:extLst>
              <a:ext uri="{FF2B5EF4-FFF2-40B4-BE49-F238E27FC236}">
                <a16:creationId xmlns:a16="http://schemas.microsoft.com/office/drawing/2014/main" id="{D80ADE66-2D30-7B0B-1B00-22525888922C}"/>
              </a:ext>
            </a:extLst>
          </p:cNvPr>
          <p:cNvSpPr txBox="1"/>
          <p:nvPr/>
        </p:nvSpPr>
        <p:spPr>
          <a:xfrm>
            <a:off x="3544898" y="6504770"/>
            <a:ext cx="3271555"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7711412" cy="523220"/>
          </a:xfrm>
          <a:prstGeom prst="rect">
            <a:avLst/>
          </a:prstGeom>
          <a:noFill/>
        </p:spPr>
        <p:txBody>
          <a:bodyPr wrap="square">
            <a:spAutoFit/>
          </a:bodyPr>
          <a:lstStyle/>
          <a:p>
            <a:pPr algn="l" fontAlgn="base"/>
            <a:r>
              <a:rPr lang="ru-RU" sz="2800" b="1" i="0" dirty="0">
                <a:solidFill>
                  <a:srgbClr val="000000"/>
                </a:solidFill>
                <a:effectLst/>
                <a:latin typeface="+mn-lt"/>
              </a:rPr>
              <a:t>Концепции доверительного ИИ</a:t>
            </a:r>
            <a:endParaRPr lang="en" sz="2800" b="1" i="0" dirty="0">
              <a:solidFill>
                <a:srgbClr val="000000"/>
              </a:solidFill>
              <a:effectLst/>
              <a:latin typeface="+mn-lt"/>
            </a:endParaRPr>
          </a:p>
        </p:txBody>
      </p:sp>
      <p:pic>
        <p:nvPicPr>
          <p:cNvPr id="9" name="Рисунок 8"/>
          <p:cNvPicPr>
            <a:picLocks noChangeAspect="1"/>
          </p:cNvPicPr>
          <p:nvPr/>
        </p:nvPicPr>
        <p:blipFill>
          <a:blip r:embed="rId3"/>
          <a:stretch>
            <a:fillRect/>
          </a:stretch>
        </p:blipFill>
        <p:spPr>
          <a:xfrm>
            <a:off x="6248400" y="3691761"/>
            <a:ext cx="5711559" cy="3069963"/>
          </a:xfrm>
          <a:prstGeom prst="rect">
            <a:avLst/>
          </a:prstGeom>
        </p:spPr>
      </p:pic>
      <p:sp>
        <p:nvSpPr>
          <p:cNvPr id="11" name="Прямоугольник 10"/>
          <p:cNvSpPr/>
          <p:nvPr/>
        </p:nvSpPr>
        <p:spPr>
          <a:xfrm>
            <a:off x="4563253" y="6121331"/>
            <a:ext cx="2760692" cy="307777"/>
          </a:xfrm>
          <a:prstGeom prst="rect">
            <a:avLst/>
          </a:prstGeom>
        </p:spPr>
        <p:txBody>
          <a:bodyPr wrap="none">
            <a:spAutoFit/>
          </a:bodyPr>
          <a:lstStyle/>
          <a:p>
            <a:r>
              <a:rPr lang="ru-RU" dirty="0">
                <a:latin typeface="+mn-lt"/>
              </a:rPr>
              <a:t>https://stepik.org/lesson/819859/</a:t>
            </a:r>
          </a:p>
        </p:txBody>
      </p:sp>
      <p:pic>
        <p:nvPicPr>
          <p:cNvPr id="12" name="Рисунок 11"/>
          <p:cNvPicPr>
            <a:picLocks noChangeAspect="1"/>
          </p:cNvPicPr>
          <p:nvPr/>
        </p:nvPicPr>
        <p:blipFill>
          <a:blip r:embed="rId4"/>
          <a:stretch>
            <a:fillRect/>
          </a:stretch>
        </p:blipFill>
        <p:spPr>
          <a:xfrm>
            <a:off x="2834844" y="4473025"/>
            <a:ext cx="3137934" cy="1201461"/>
          </a:xfrm>
          <a:prstGeom prst="rect">
            <a:avLst/>
          </a:prstGeom>
        </p:spPr>
      </p:pic>
      <p:sp>
        <p:nvSpPr>
          <p:cNvPr id="5" name="TextBox 4">
            <a:extLst>
              <a:ext uri="{FF2B5EF4-FFF2-40B4-BE49-F238E27FC236}">
                <a16:creationId xmlns:a16="http://schemas.microsoft.com/office/drawing/2014/main" id="{41EA987C-6319-A681-D9D3-027F67D2CD82}"/>
              </a:ext>
            </a:extLst>
          </p:cNvPr>
          <p:cNvSpPr txBox="1"/>
          <p:nvPr/>
        </p:nvSpPr>
        <p:spPr>
          <a:xfrm>
            <a:off x="5798098" y="6374897"/>
            <a:ext cx="4281286" cy="430887"/>
          </a:xfrm>
          <a:prstGeom prst="rect">
            <a:avLst/>
          </a:prstGeom>
          <a:solidFill>
            <a:schemeClr val="bg1"/>
          </a:solidFill>
        </p:spPr>
        <p:txBody>
          <a:bodyPr wrap="square">
            <a:spAutoFit/>
          </a:bodyPr>
          <a:lstStyle/>
          <a:p>
            <a:pPr>
              <a:lnSpc>
                <a:spcPct val="100000"/>
              </a:lnSpc>
              <a:spcBef>
                <a:spcPts val="600"/>
              </a:spcBef>
            </a:pPr>
            <a:r>
              <a:rPr lang="en-US" sz="1100" dirty="0">
                <a:solidFill>
                  <a:srgbClr val="000000"/>
                </a:solidFill>
                <a:latin typeface="+mn-lt"/>
              </a:rPr>
              <a:t>ISO/IEC TR 24028:2020 Information technology — Artificial intelligence — Overview of trustworthiness in artificial intelligence</a:t>
            </a:r>
            <a:endParaRPr lang="ru-RU" sz="1100" dirty="0">
              <a:solidFill>
                <a:srgbClr val="000000"/>
              </a:solidFill>
              <a:latin typeface="+mn-lt"/>
            </a:endParaRPr>
          </a:p>
        </p:txBody>
      </p:sp>
      <p:pic>
        <p:nvPicPr>
          <p:cNvPr id="6" name="Рисунок 5">
            <a:extLst>
              <a:ext uri="{FF2B5EF4-FFF2-40B4-BE49-F238E27FC236}">
                <a16:creationId xmlns:a16="http://schemas.microsoft.com/office/drawing/2014/main" id="{85F9A6D0-92F4-67ED-0C6F-566B9387B3CD}"/>
              </a:ext>
            </a:extLst>
          </p:cNvPr>
          <p:cNvPicPr>
            <a:picLocks noChangeAspect="1"/>
          </p:cNvPicPr>
          <p:nvPr/>
        </p:nvPicPr>
        <p:blipFill>
          <a:blip r:embed="rId5"/>
          <a:stretch>
            <a:fillRect/>
          </a:stretch>
        </p:blipFill>
        <p:spPr>
          <a:xfrm>
            <a:off x="44972" y="4248529"/>
            <a:ext cx="2760692" cy="2302090"/>
          </a:xfrm>
          <a:prstGeom prst="rect">
            <a:avLst/>
          </a:prstGeom>
        </p:spPr>
      </p:pic>
    </p:spTree>
    <p:extLst>
      <p:ext uri="{BB962C8B-B14F-4D97-AF65-F5344CB8AC3E}">
        <p14:creationId xmlns:p14="http://schemas.microsoft.com/office/powerpoint/2010/main" val="897567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18BA62-6652-7C77-50BC-0986AEEC4EB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9D18ACC-4BDD-C23E-02D9-AC87C96848B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76D5C21E-8AFF-4AE8-A426-94692BB1D390}"/>
              </a:ext>
            </a:extLst>
          </p:cNvPr>
          <p:cNvPicPr>
            <a:picLocks noChangeAspect="1"/>
          </p:cNvPicPr>
          <p:nvPr/>
        </p:nvPicPr>
        <p:blipFill>
          <a:blip r:embed="rId2"/>
          <a:stretch>
            <a:fillRect/>
          </a:stretch>
        </p:blipFill>
        <p:spPr>
          <a:xfrm>
            <a:off x="0" y="92242"/>
            <a:ext cx="6858000" cy="3784600"/>
          </a:xfrm>
          <a:prstGeom prst="rect">
            <a:avLst/>
          </a:prstGeom>
        </p:spPr>
      </p:pic>
      <p:pic>
        <p:nvPicPr>
          <p:cNvPr id="7" name="Рисунок 6">
            <a:extLst>
              <a:ext uri="{FF2B5EF4-FFF2-40B4-BE49-F238E27FC236}">
                <a16:creationId xmlns:a16="http://schemas.microsoft.com/office/drawing/2014/main" id="{7E2169EC-03CF-F610-4987-75D1CC4095A5}"/>
              </a:ext>
            </a:extLst>
          </p:cNvPr>
          <p:cNvPicPr>
            <a:picLocks noChangeAspect="1"/>
          </p:cNvPicPr>
          <p:nvPr/>
        </p:nvPicPr>
        <p:blipFill>
          <a:blip r:embed="rId3"/>
          <a:stretch>
            <a:fillRect/>
          </a:stretch>
        </p:blipFill>
        <p:spPr>
          <a:xfrm>
            <a:off x="6530874" y="92242"/>
            <a:ext cx="5661126" cy="3204411"/>
          </a:xfrm>
          <a:prstGeom prst="rect">
            <a:avLst/>
          </a:prstGeom>
        </p:spPr>
      </p:pic>
      <p:pic>
        <p:nvPicPr>
          <p:cNvPr id="9" name="Рисунок 8">
            <a:extLst>
              <a:ext uri="{FF2B5EF4-FFF2-40B4-BE49-F238E27FC236}">
                <a16:creationId xmlns:a16="http://schemas.microsoft.com/office/drawing/2014/main" id="{BFD0368D-402B-2E2E-735A-6BE880D524F2}"/>
              </a:ext>
            </a:extLst>
          </p:cNvPr>
          <p:cNvPicPr>
            <a:picLocks noChangeAspect="1"/>
          </p:cNvPicPr>
          <p:nvPr/>
        </p:nvPicPr>
        <p:blipFill>
          <a:blip r:embed="rId4"/>
          <a:stretch>
            <a:fillRect/>
          </a:stretch>
        </p:blipFill>
        <p:spPr>
          <a:xfrm>
            <a:off x="6340929" y="3336758"/>
            <a:ext cx="5529943" cy="3429000"/>
          </a:xfrm>
          <a:prstGeom prst="rect">
            <a:avLst/>
          </a:prstGeom>
        </p:spPr>
      </p:pic>
    </p:spTree>
    <p:extLst>
      <p:ext uri="{BB962C8B-B14F-4D97-AF65-F5344CB8AC3E}">
        <p14:creationId xmlns:p14="http://schemas.microsoft.com/office/powerpoint/2010/main" val="332104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2BC155-F2E4-9EC3-0165-0AF58895AE66}"/>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9A7740DD-6940-B22B-CDFC-42595B5B3604}"/>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3935431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77A123-D4D1-D167-006F-0EE6000675B0}"/>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5728B5D-ACDA-5E2A-72A3-73F9F5823EC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277ABFB-1CAC-9A9B-15BD-9B1E33D225B0}"/>
              </a:ext>
            </a:extLst>
          </p:cNvPr>
          <p:cNvPicPr>
            <a:picLocks noChangeAspect="1"/>
          </p:cNvPicPr>
          <p:nvPr/>
        </p:nvPicPr>
        <p:blipFill>
          <a:blip r:embed="rId2"/>
          <a:stretch>
            <a:fillRect/>
          </a:stretch>
        </p:blipFill>
        <p:spPr>
          <a:xfrm>
            <a:off x="3014244" y="1825625"/>
            <a:ext cx="6159500" cy="3390900"/>
          </a:xfrm>
          <a:prstGeom prst="rect">
            <a:avLst/>
          </a:prstGeom>
        </p:spPr>
      </p:pic>
      <p:sp>
        <p:nvSpPr>
          <p:cNvPr id="6" name="TextBox 5">
            <a:extLst>
              <a:ext uri="{FF2B5EF4-FFF2-40B4-BE49-F238E27FC236}">
                <a16:creationId xmlns:a16="http://schemas.microsoft.com/office/drawing/2014/main" id="{9C7400E4-ECB5-0AD4-546F-065E2A10BF23}"/>
              </a:ext>
            </a:extLst>
          </p:cNvPr>
          <p:cNvSpPr txBox="1"/>
          <p:nvPr/>
        </p:nvSpPr>
        <p:spPr>
          <a:xfrm>
            <a:off x="3046997" y="3275112"/>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/821706/</a:t>
            </a:r>
            <a:r>
              <a:rPr lang="ru-RU" dirty="0" err="1"/>
              <a:t>step</a:t>
            </a:r>
            <a:r>
              <a:rPr lang="ru-RU" dirty="0"/>
              <a:t>/1?unit=825120</a:t>
            </a:r>
          </a:p>
        </p:txBody>
      </p:sp>
    </p:spTree>
    <p:extLst>
      <p:ext uri="{BB962C8B-B14F-4D97-AF65-F5344CB8AC3E}">
        <p14:creationId xmlns:p14="http://schemas.microsoft.com/office/powerpoint/2010/main" val="1036858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CD223A-31D6-6CA1-88CA-2BB16AEE33A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4FB6B9-71E4-663C-F872-B567758F25CB}"/>
              </a:ext>
            </a:extLst>
          </p:cNvPr>
          <p:cNvSpPr>
            <a:spLocks noGrp="1"/>
          </p:cNvSpPr>
          <p:nvPr>
            <p:ph type="title"/>
          </p:nvPr>
        </p:nvSpPr>
        <p:spPr>
          <a:xfrm>
            <a:off x="316735" y="219847"/>
            <a:ext cx="10515600" cy="1325563"/>
          </a:xfrm>
        </p:spPr>
        <p:txBody>
          <a:bodyPr/>
          <a:lstStyle/>
          <a:p>
            <a:r>
              <a:rPr lang="ru-RU" dirty="0"/>
              <a:t>Качество работы модели определяется в ее работе – в процессе мониторинга</a:t>
            </a:r>
          </a:p>
        </p:txBody>
      </p:sp>
      <p:sp>
        <p:nvSpPr>
          <p:cNvPr id="3" name="Текст 2">
            <a:extLst>
              <a:ext uri="{FF2B5EF4-FFF2-40B4-BE49-F238E27FC236}">
                <a16:creationId xmlns:a16="http://schemas.microsoft.com/office/drawing/2014/main" id="{1C42FD62-F4F7-3669-A1FE-2126861B48BB}"/>
              </a:ext>
            </a:extLst>
          </p:cNvPr>
          <p:cNvSpPr>
            <a:spLocks noGrp="1"/>
          </p:cNvSpPr>
          <p:nvPr>
            <p:ph type="body" idx="1"/>
          </p:nvPr>
        </p:nvSpPr>
        <p:spPr>
          <a:xfrm>
            <a:off x="547643" y="1611980"/>
            <a:ext cx="10515600" cy="4351338"/>
          </a:xfrm>
        </p:spPr>
        <p:txBody>
          <a:bodyPr>
            <a:normAutofit fontScale="85000" lnSpcReduction="20000"/>
          </a:bodyPr>
          <a:lstStyle/>
          <a:p>
            <a:r>
              <a:rPr lang="ru-RU" dirty="0"/>
              <a:t>Как понять, что оно работает так же хорошо, как вчера? </a:t>
            </a:r>
            <a:endParaRPr lang="en-US" dirty="0"/>
          </a:p>
          <a:p>
            <a:r>
              <a:rPr lang="ru-RU" dirty="0"/>
              <a:t>Как понять, что оно работает хорошо? </a:t>
            </a:r>
            <a:endParaRPr lang="en-US" dirty="0"/>
          </a:p>
          <a:p>
            <a:r>
              <a:rPr lang="ru-RU" dirty="0"/>
              <a:t>Как понять, что оно вообще работает? </a:t>
            </a:r>
            <a:endParaRPr lang="en-US" dirty="0"/>
          </a:p>
          <a:p>
            <a:r>
              <a:rPr lang="ru-RU" dirty="0"/>
              <a:t>Иногда отказ </a:t>
            </a:r>
            <a:r>
              <a:rPr lang="en" dirty="0"/>
              <a:t>ML-</a:t>
            </a:r>
            <a:r>
              <a:rPr lang="ru-RU" dirty="0"/>
              <a:t>модели долго не замечают </a:t>
            </a:r>
            <a:endParaRPr lang="en-US" dirty="0"/>
          </a:p>
          <a:p>
            <a:r>
              <a:rPr lang="ru-RU" dirty="0"/>
              <a:t>Иногда «сломанные данные» долго не замечают </a:t>
            </a:r>
            <a:endParaRPr lang="en-US" dirty="0"/>
          </a:p>
          <a:p>
            <a:r>
              <a:rPr lang="ru-RU" dirty="0"/>
              <a:t>Иногда эффект можно измерить только через полгода</a:t>
            </a:r>
          </a:p>
          <a:p>
            <a:r>
              <a:rPr lang="ru-RU" dirty="0"/>
              <a:t>Еще проблемы </a:t>
            </a:r>
            <a:endParaRPr lang="en-US" dirty="0"/>
          </a:p>
          <a:p>
            <a:pPr lvl="1"/>
            <a:r>
              <a:rPr lang="ru-RU" dirty="0"/>
              <a:t>Нужно быстро переобучить модель </a:t>
            </a:r>
            <a:endParaRPr lang="en-US" dirty="0"/>
          </a:p>
          <a:p>
            <a:pPr lvl="1"/>
            <a:r>
              <a:rPr lang="ru-RU" dirty="0"/>
              <a:t>Важно — как часто вы сможете ее переобучать </a:t>
            </a:r>
            <a:endParaRPr lang="en-US" dirty="0"/>
          </a:p>
          <a:p>
            <a:pPr lvl="1"/>
            <a:r>
              <a:rPr lang="ru-RU" dirty="0"/>
              <a:t>Скорее всего моделей будет много </a:t>
            </a:r>
            <a:endParaRPr lang="en-US" dirty="0"/>
          </a:p>
          <a:p>
            <a:pPr lvl="1"/>
            <a:r>
              <a:rPr lang="ru-RU" dirty="0"/>
              <a:t>В данных могут быть закладки </a:t>
            </a:r>
            <a:endParaRPr lang="en-US" dirty="0"/>
          </a:p>
          <a:p>
            <a:pPr lvl="1"/>
            <a:r>
              <a:rPr lang="ru-RU" dirty="0"/>
              <a:t>В данных могут быть ошибки</a:t>
            </a:r>
          </a:p>
        </p:txBody>
      </p:sp>
      <p:sp>
        <p:nvSpPr>
          <p:cNvPr id="5" name="TextBox 4">
            <a:extLst>
              <a:ext uri="{FF2B5EF4-FFF2-40B4-BE49-F238E27FC236}">
                <a16:creationId xmlns:a16="http://schemas.microsoft.com/office/drawing/2014/main" id="{CED55B09-5DF1-32E7-1C81-C9BE256AEDDD}"/>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98379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31A8F6-A465-86E4-C37A-86112CDCA1BC}"/>
              </a:ext>
            </a:extLst>
          </p:cNvPr>
          <p:cNvSpPr>
            <a:spLocks noGrp="1"/>
          </p:cNvSpPr>
          <p:nvPr>
            <p:ph type="title"/>
          </p:nvPr>
        </p:nvSpPr>
        <p:spPr/>
        <p:txBody>
          <a:bodyPr/>
          <a:lstStyle/>
          <a:p>
            <a:r>
              <a:rPr lang="ru-RU" dirty="0"/>
              <a:t>Безопасность </a:t>
            </a:r>
            <a:r>
              <a:rPr lang="en" dirty="0"/>
              <a:t>ML-</a:t>
            </a:r>
            <a:r>
              <a:rPr lang="ru-RU" dirty="0"/>
              <a:t>систем</a:t>
            </a:r>
          </a:p>
        </p:txBody>
      </p:sp>
      <p:sp>
        <p:nvSpPr>
          <p:cNvPr id="3" name="Текст 2">
            <a:extLst>
              <a:ext uri="{FF2B5EF4-FFF2-40B4-BE49-F238E27FC236}">
                <a16:creationId xmlns:a16="http://schemas.microsoft.com/office/drawing/2014/main" id="{5E535A9B-8D14-11BC-E929-6113CCCA62FD}"/>
              </a:ext>
            </a:extLst>
          </p:cNvPr>
          <p:cNvSpPr>
            <a:spLocks noGrp="1"/>
          </p:cNvSpPr>
          <p:nvPr>
            <p:ph type="body" idx="1"/>
          </p:nvPr>
        </p:nvSpPr>
        <p:spPr>
          <a:xfrm>
            <a:off x="474644" y="1340883"/>
            <a:ext cx="10515600" cy="4351338"/>
          </a:xfrm>
        </p:spPr>
        <p:txBody>
          <a:bodyPr>
            <a:normAutofit fontScale="85000" lnSpcReduction="20000"/>
          </a:bodyPr>
          <a:lstStyle/>
          <a:p>
            <a:r>
              <a:rPr lang="ru-RU" dirty="0"/>
              <a:t>Обычные проблемы безопасности систем </a:t>
            </a:r>
          </a:p>
          <a:p>
            <a:r>
              <a:rPr lang="ru-RU" dirty="0"/>
              <a:t>+ Обычные проблемы безопасности компьютерных систем </a:t>
            </a:r>
          </a:p>
          <a:p>
            <a:r>
              <a:rPr lang="ru-RU" dirty="0"/>
              <a:t> + Специфичные для </a:t>
            </a:r>
            <a:r>
              <a:rPr lang="en" dirty="0"/>
              <a:t>ML </a:t>
            </a:r>
            <a:r>
              <a:rPr lang="ru-RU" dirty="0"/>
              <a:t>проблемы безопасности </a:t>
            </a:r>
          </a:p>
          <a:p>
            <a:r>
              <a:rPr lang="ru-RU" dirty="0"/>
              <a:t>Безопасность обеспечивается на всех этапах жизненного цикла </a:t>
            </a:r>
            <a:r>
              <a:rPr lang="en" dirty="0"/>
              <a:t>ML-</a:t>
            </a:r>
            <a:r>
              <a:rPr lang="ru-RU" dirty="0"/>
              <a:t>системы</a:t>
            </a:r>
          </a:p>
          <a:p>
            <a:endParaRPr lang="ru-RU" dirty="0"/>
          </a:p>
          <a:p>
            <a:r>
              <a:rPr lang="ru-RU" dirty="0"/>
              <a:t>Допущение/принятие риска </a:t>
            </a:r>
            <a:r>
              <a:rPr lang="en" dirty="0"/>
              <a:t>Accept – </a:t>
            </a:r>
            <a:r>
              <a:rPr lang="ru-RU" dirty="0"/>
              <a:t>Решаем проигнорировать риск (выгода велика, ущерб мал, нет ресурсов для других решений) </a:t>
            </a:r>
          </a:p>
          <a:p>
            <a:r>
              <a:rPr lang="ru-RU" dirty="0"/>
              <a:t>Передача/разделение риска </a:t>
            </a:r>
            <a:r>
              <a:rPr lang="en" dirty="0"/>
              <a:t>Transfer – </a:t>
            </a:r>
            <a:r>
              <a:rPr lang="ru-RU" dirty="0"/>
              <a:t>Заплатим за то, чтобы рисковали не мы (страхование, аутсорсинг) </a:t>
            </a:r>
          </a:p>
          <a:p>
            <a:r>
              <a:rPr lang="ru-RU" dirty="0"/>
              <a:t>Смягчение риска </a:t>
            </a:r>
            <a:r>
              <a:rPr lang="en" dirty="0"/>
              <a:t>Mitigate – </a:t>
            </a:r>
            <a:r>
              <a:rPr lang="ru-RU" dirty="0"/>
              <a:t>Минимизируем вред от риска </a:t>
            </a:r>
          </a:p>
          <a:p>
            <a:r>
              <a:rPr lang="ru-RU" dirty="0"/>
              <a:t>Избегание риска </a:t>
            </a:r>
            <a:r>
              <a:rPr lang="en" dirty="0"/>
              <a:t>Avoid – </a:t>
            </a:r>
            <a:r>
              <a:rPr lang="ru-RU" dirty="0"/>
              <a:t>Уменьшаем вероятность реализации риска</a:t>
            </a:r>
          </a:p>
        </p:txBody>
      </p:sp>
      <p:sp>
        <p:nvSpPr>
          <p:cNvPr id="7" name="TextBox 6">
            <a:extLst>
              <a:ext uri="{FF2B5EF4-FFF2-40B4-BE49-F238E27FC236}">
                <a16:creationId xmlns:a16="http://schemas.microsoft.com/office/drawing/2014/main" id="{B2546F74-CA72-8EF3-8E4A-9B2D38789B4E}"/>
              </a:ext>
            </a:extLst>
          </p:cNvPr>
          <p:cNvSpPr txBox="1"/>
          <p:nvPr/>
        </p:nvSpPr>
        <p:spPr>
          <a:xfrm>
            <a:off x="4789583" y="5692221"/>
            <a:ext cx="7141684" cy="307777"/>
          </a:xfrm>
          <a:prstGeom prst="rect">
            <a:avLst/>
          </a:prstGeom>
          <a:noFill/>
        </p:spPr>
        <p:txBody>
          <a:bodyPr wrap="square">
            <a:spAutoFit/>
          </a:bodyPr>
          <a:lstStyle/>
          <a:p>
            <a:r>
              <a:rPr lang="ru-RU"/>
              <a:t>https://www.pmi.org/learning/library/practical-risk-management-approach-8248</a:t>
            </a:r>
            <a:endParaRPr lang="ru-RU" dirty="0"/>
          </a:p>
        </p:txBody>
      </p:sp>
      <p:sp>
        <p:nvSpPr>
          <p:cNvPr id="9" name="TextBox 8">
            <a:extLst>
              <a:ext uri="{FF2B5EF4-FFF2-40B4-BE49-F238E27FC236}">
                <a16:creationId xmlns:a16="http://schemas.microsoft.com/office/drawing/2014/main" id="{0837A290-0CA9-C6AF-FE25-676E5189853D}"/>
              </a:ext>
            </a:extLst>
          </p:cNvPr>
          <p:cNvSpPr txBox="1"/>
          <p:nvPr/>
        </p:nvSpPr>
        <p:spPr>
          <a:xfrm>
            <a:off x="3048918" y="327786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68314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6BB705-D6E7-3B30-DB6E-B2084F9C48F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62FA6-3CE2-8E2E-B8DF-E1291A764A87}"/>
              </a:ext>
            </a:extLst>
          </p:cNvPr>
          <p:cNvSpPr>
            <a:spLocks noGrp="1"/>
          </p:cNvSpPr>
          <p:nvPr>
            <p:ph type="title"/>
          </p:nvPr>
        </p:nvSpPr>
        <p:spPr/>
        <p:txBody>
          <a:bodyPr/>
          <a:lstStyle/>
          <a:p>
            <a:r>
              <a:rPr lang="ru-RU" dirty="0"/>
              <a:t>Д</a:t>
            </a:r>
            <a:r>
              <a:rPr lang="en-US" dirty="0" err="1"/>
              <a:t>окумен</a:t>
            </a:r>
            <a:r>
              <a:rPr lang="ru-RU" dirty="0" err="1"/>
              <a:t>тация</a:t>
            </a:r>
            <a:r>
              <a:rPr lang="ru-RU" dirty="0"/>
              <a:t> модели</a:t>
            </a:r>
          </a:p>
        </p:txBody>
      </p:sp>
      <p:sp>
        <p:nvSpPr>
          <p:cNvPr id="3" name="Текст 2">
            <a:extLst>
              <a:ext uri="{FF2B5EF4-FFF2-40B4-BE49-F238E27FC236}">
                <a16:creationId xmlns:a16="http://schemas.microsoft.com/office/drawing/2014/main" id="{60F77DE9-2FDB-EA6D-213F-D857BFC32514}"/>
              </a:ext>
            </a:extLst>
          </p:cNvPr>
          <p:cNvSpPr>
            <a:spLocks noGrp="1"/>
          </p:cNvSpPr>
          <p:nvPr>
            <p:ph type="body" idx="1"/>
          </p:nvPr>
        </p:nvSpPr>
        <p:spPr>
          <a:xfrm>
            <a:off x="7734526" y="554891"/>
            <a:ext cx="3856479" cy="4351338"/>
          </a:xfrm>
        </p:spPr>
        <p:txBody>
          <a:bodyPr>
            <a:normAutofit fontScale="92500" lnSpcReduction="20000"/>
          </a:bodyPr>
          <a:lstStyle/>
          <a:p>
            <a:r>
              <a:rPr lang="en" dirty="0"/>
              <a:t>Model Details </a:t>
            </a:r>
            <a:endParaRPr lang="ru-RU" dirty="0"/>
          </a:p>
          <a:p>
            <a:r>
              <a:rPr lang="en" dirty="0"/>
              <a:t> Intended Use </a:t>
            </a:r>
            <a:endParaRPr lang="ru-RU" dirty="0"/>
          </a:p>
          <a:p>
            <a:r>
              <a:rPr lang="en" dirty="0"/>
              <a:t> Factors </a:t>
            </a:r>
            <a:endParaRPr lang="ru-RU" dirty="0"/>
          </a:p>
          <a:p>
            <a:r>
              <a:rPr lang="en" dirty="0"/>
              <a:t>Metrics </a:t>
            </a:r>
            <a:endParaRPr lang="ru-RU" dirty="0"/>
          </a:p>
          <a:p>
            <a:r>
              <a:rPr lang="en" dirty="0"/>
              <a:t>Evaluation Data </a:t>
            </a:r>
            <a:endParaRPr lang="ru-RU" dirty="0"/>
          </a:p>
          <a:p>
            <a:r>
              <a:rPr lang="en" dirty="0"/>
              <a:t>Training Data </a:t>
            </a:r>
            <a:endParaRPr lang="ru-RU" dirty="0"/>
          </a:p>
          <a:p>
            <a:r>
              <a:rPr lang="en" dirty="0"/>
              <a:t>Quantitative Analyses </a:t>
            </a:r>
            <a:endParaRPr lang="ru-RU" dirty="0"/>
          </a:p>
          <a:p>
            <a:r>
              <a:rPr lang="en" dirty="0"/>
              <a:t> Ethical Considerations</a:t>
            </a:r>
            <a:endParaRPr lang="ru-RU" dirty="0"/>
          </a:p>
          <a:p>
            <a:r>
              <a:rPr lang="en" dirty="0"/>
              <a:t>Caveats and Recommendations</a:t>
            </a:r>
            <a:endParaRPr lang="ru-RU" dirty="0"/>
          </a:p>
        </p:txBody>
      </p:sp>
      <p:sp>
        <p:nvSpPr>
          <p:cNvPr id="5" name="TextBox 4">
            <a:extLst>
              <a:ext uri="{FF2B5EF4-FFF2-40B4-BE49-F238E27FC236}">
                <a16:creationId xmlns:a16="http://schemas.microsoft.com/office/drawing/2014/main" id="{09A502B6-D0A6-C5CD-1299-48A4857018FB}"/>
              </a:ext>
            </a:extLst>
          </p:cNvPr>
          <p:cNvSpPr txBox="1"/>
          <p:nvPr/>
        </p:nvSpPr>
        <p:spPr>
          <a:xfrm>
            <a:off x="532194" y="5611956"/>
            <a:ext cx="6097836" cy="307777"/>
          </a:xfrm>
          <a:prstGeom prst="rect">
            <a:avLst/>
          </a:prstGeom>
          <a:noFill/>
        </p:spPr>
        <p:txBody>
          <a:bodyPr wrap="square">
            <a:spAutoFit/>
          </a:bodyPr>
          <a:lstStyle/>
          <a:p>
            <a:r>
              <a:rPr lang="en" dirty="0"/>
              <a:t>https://</a:t>
            </a:r>
            <a:r>
              <a:rPr lang="en" dirty="0" err="1"/>
              <a:t>modelcards.withgoogle.com</a:t>
            </a:r>
            <a:r>
              <a:rPr lang="en" dirty="0"/>
              <a:t>/about</a:t>
            </a:r>
            <a:endParaRPr lang="ru-RU" dirty="0"/>
          </a:p>
        </p:txBody>
      </p:sp>
      <p:pic>
        <p:nvPicPr>
          <p:cNvPr id="4" name="Рисунок 3">
            <a:extLst>
              <a:ext uri="{FF2B5EF4-FFF2-40B4-BE49-F238E27FC236}">
                <a16:creationId xmlns:a16="http://schemas.microsoft.com/office/drawing/2014/main" id="{8B1FFFE2-47E0-CCE1-6A38-00E6A9C7DA85}"/>
              </a:ext>
            </a:extLst>
          </p:cNvPr>
          <p:cNvPicPr>
            <a:picLocks noChangeAspect="1"/>
          </p:cNvPicPr>
          <p:nvPr/>
        </p:nvPicPr>
        <p:blipFill>
          <a:blip r:embed="rId2"/>
          <a:stretch>
            <a:fillRect/>
          </a:stretch>
        </p:blipFill>
        <p:spPr>
          <a:xfrm>
            <a:off x="105578" y="1553689"/>
            <a:ext cx="6951068" cy="3745424"/>
          </a:xfrm>
          <a:prstGeom prst="rect">
            <a:avLst/>
          </a:prstGeom>
        </p:spPr>
      </p:pic>
      <p:sp>
        <p:nvSpPr>
          <p:cNvPr id="7" name="TextBox 6">
            <a:extLst>
              <a:ext uri="{FF2B5EF4-FFF2-40B4-BE49-F238E27FC236}">
                <a16:creationId xmlns:a16="http://schemas.microsoft.com/office/drawing/2014/main" id="{C0B983B3-578B-ADA5-4E91-C7A3D1400A7E}"/>
              </a:ext>
            </a:extLst>
          </p:cNvPr>
          <p:cNvSpPr txBox="1"/>
          <p:nvPr/>
        </p:nvSpPr>
        <p:spPr>
          <a:xfrm>
            <a:off x="6414571" y="6338985"/>
            <a:ext cx="6097836" cy="307777"/>
          </a:xfrm>
          <a:prstGeom prst="rect">
            <a:avLst/>
          </a:prstGeom>
          <a:noFill/>
        </p:spPr>
        <p:txBody>
          <a:bodyPr wrap="square">
            <a:spAutoFit/>
          </a:bodyPr>
          <a:lstStyle/>
          <a:p>
            <a:r>
              <a:rPr lang="ru-RU" dirty="0" err="1"/>
              <a:t>https</a:t>
            </a:r>
            <a:r>
              <a:rPr lang="ru-RU" dirty="0"/>
              <a:t>://</a:t>
            </a:r>
            <a:r>
              <a:rPr lang="ru-RU" dirty="0" err="1"/>
              <a:t>huggingface.co</a:t>
            </a:r>
            <a:r>
              <a:rPr lang="ru-RU" dirty="0"/>
              <a:t>/</a:t>
            </a:r>
            <a:r>
              <a:rPr lang="ru-RU" dirty="0" err="1"/>
              <a:t>docs</a:t>
            </a:r>
            <a:r>
              <a:rPr lang="ru-RU" dirty="0"/>
              <a:t>/</a:t>
            </a:r>
            <a:r>
              <a:rPr lang="ru-RU" dirty="0" err="1"/>
              <a:t>hub</a:t>
            </a:r>
            <a:r>
              <a:rPr lang="ru-RU" dirty="0"/>
              <a:t>/</a:t>
            </a:r>
            <a:r>
              <a:rPr lang="ru-RU" dirty="0" err="1"/>
              <a:t>model-cards</a:t>
            </a:r>
            <a:endParaRPr lang="ru-RU" dirty="0"/>
          </a:p>
        </p:txBody>
      </p:sp>
      <p:sp>
        <p:nvSpPr>
          <p:cNvPr id="11" name="TextBox 10">
            <a:extLst>
              <a:ext uri="{FF2B5EF4-FFF2-40B4-BE49-F238E27FC236}">
                <a16:creationId xmlns:a16="http://schemas.microsoft.com/office/drawing/2014/main" id="{392336FD-4AF3-5EA3-E7C7-D32D416C83A7}"/>
              </a:ext>
            </a:extLst>
          </p:cNvPr>
          <p:cNvSpPr txBox="1"/>
          <p:nvPr/>
        </p:nvSpPr>
        <p:spPr>
          <a:xfrm>
            <a:off x="8144336" y="4572775"/>
            <a:ext cx="2638306" cy="523220"/>
          </a:xfrm>
          <a:prstGeom prst="rect">
            <a:avLst/>
          </a:prstGeom>
          <a:noFill/>
        </p:spPr>
        <p:txBody>
          <a:bodyPr wrap="square">
            <a:spAutoFit/>
          </a:bodyPr>
          <a:lstStyle/>
          <a:p>
            <a:r>
              <a:rPr lang="ru-RU" dirty="0" err="1"/>
              <a:t>https</a:t>
            </a:r>
            <a:r>
              <a:rPr lang="ru-RU" dirty="0"/>
              <a:t>://</a:t>
            </a:r>
            <a:r>
              <a:rPr lang="ru-RU" dirty="0" err="1"/>
              <a:t>www.kaggle.com</a:t>
            </a:r>
            <a:r>
              <a:rPr lang="ru-RU" dirty="0"/>
              <a:t>/</a:t>
            </a:r>
            <a:r>
              <a:rPr lang="ru-RU" dirty="0" err="1"/>
              <a:t>code</a:t>
            </a:r>
            <a:r>
              <a:rPr lang="ru-RU" dirty="0"/>
              <a:t>/var0101/</a:t>
            </a:r>
            <a:r>
              <a:rPr lang="ru-RU" dirty="0" err="1"/>
              <a:t>model-cards</a:t>
            </a:r>
            <a:r>
              <a:rPr lang="ru-RU" dirty="0"/>
              <a:t>/</a:t>
            </a:r>
            <a:r>
              <a:rPr lang="ru-RU" dirty="0" err="1"/>
              <a:t>tutorial</a:t>
            </a:r>
            <a:endParaRPr lang="ru-RU" dirty="0"/>
          </a:p>
        </p:txBody>
      </p:sp>
    </p:spTree>
    <p:extLst>
      <p:ext uri="{BB962C8B-B14F-4D97-AF65-F5344CB8AC3E}">
        <p14:creationId xmlns:p14="http://schemas.microsoft.com/office/powerpoint/2010/main" val="279276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57DE14-88E3-AC0B-FD97-7B095BEADE0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8075DD-4249-B491-8BA6-C4B1029E4980}"/>
              </a:ext>
            </a:extLst>
          </p:cNvPr>
          <p:cNvSpPr>
            <a:spLocks noGrp="1"/>
          </p:cNvSpPr>
          <p:nvPr>
            <p:ph type="title"/>
          </p:nvPr>
        </p:nvSpPr>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462761CE-15F3-4471-19E1-63480E27DD1A}"/>
              </a:ext>
            </a:extLst>
          </p:cNvPr>
          <p:cNvSpPr>
            <a:spLocks noGrp="1"/>
          </p:cNvSpPr>
          <p:nvPr>
            <p:ph type="body" idx="1"/>
          </p:nvPr>
        </p:nvSpPr>
        <p:spPr>
          <a:xfrm>
            <a:off x="694980" y="1395967"/>
            <a:ext cx="11170185" cy="4351338"/>
          </a:xfrm>
        </p:spPr>
        <p:txBody>
          <a:bodyPr>
            <a:normAutofit lnSpcReduction="10000"/>
          </a:bodyPr>
          <a:lstStyle/>
          <a:p>
            <a:r>
              <a:rPr lang="ru-RU" dirty="0"/>
              <a:t>Отравление </a:t>
            </a:r>
            <a:r>
              <a:rPr lang="ru-RU" dirty="0" err="1"/>
              <a:t>датасета</a:t>
            </a:r>
            <a:r>
              <a:rPr lang="ru-RU" dirty="0"/>
              <a:t> → (специальные примеры в обучающих 		данных. Напр. Все в очках одной марки – это ген директор) </a:t>
            </a:r>
          </a:p>
          <a:p>
            <a:r>
              <a:rPr lang="ru-RU" dirty="0"/>
              <a:t>Извлечение исходных данных → </a:t>
            </a:r>
            <a:r>
              <a:rPr lang="ru-RU" dirty="0" err="1"/>
              <a:t>деанономизация</a:t>
            </a:r>
            <a:endParaRPr lang="ru-RU" dirty="0"/>
          </a:p>
          <a:p>
            <a:r>
              <a:rPr lang="ru-RU" dirty="0"/>
              <a:t>Кража моделей → Обучение своей модели на ответах чужой без согласия</a:t>
            </a:r>
          </a:p>
          <a:p>
            <a:r>
              <a:rPr lang="ru-RU" dirty="0" err="1"/>
              <a:t>Адверсариал</a:t>
            </a:r>
            <a:r>
              <a:rPr lang="ru-RU" dirty="0"/>
              <a:t> атаки в задачах компьютерного зрения → напр. Клеить наклейку на чемодан или свитер для </a:t>
            </a:r>
            <a:r>
              <a:rPr lang="ru-RU" dirty="0" err="1"/>
              <a:t>неопределение</a:t>
            </a:r>
            <a:r>
              <a:rPr lang="ru-RU" dirty="0"/>
              <a:t> лиц</a:t>
            </a:r>
          </a:p>
          <a:p>
            <a:pPr lvl="1"/>
            <a:r>
              <a:rPr lang="ru-RU" dirty="0"/>
              <a:t>Манипулирование алгоритмами ранжирования →  </a:t>
            </a:r>
          </a:p>
          <a:p>
            <a:pPr lvl="1"/>
            <a:r>
              <a:rPr lang="ru-RU" dirty="0"/>
              <a:t>Атаки на ансамбли деревьев → </a:t>
            </a:r>
          </a:p>
          <a:p>
            <a:pPr lvl="1"/>
            <a:r>
              <a:rPr lang="ru-RU" dirty="0"/>
              <a:t>Прохождение фильтров (спам), замена о на 0 и </a:t>
            </a:r>
            <a:r>
              <a:rPr lang="ru-RU" dirty="0" err="1"/>
              <a:t>тд</a:t>
            </a:r>
            <a:endParaRPr lang="ru-RU" dirty="0"/>
          </a:p>
        </p:txBody>
      </p:sp>
      <p:sp>
        <p:nvSpPr>
          <p:cNvPr id="5" name="TextBox 4">
            <a:extLst>
              <a:ext uri="{FF2B5EF4-FFF2-40B4-BE49-F238E27FC236}">
                <a16:creationId xmlns:a16="http://schemas.microsoft.com/office/drawing/2014/main" id="{1258ECD3-CD6E-55F2-094C-4143187DE09B}"/>
              </a:ext>
            </a:extLst>
          </p:cNvPr>
          <p:cNvSpPr txBox="1"/>
          <p:nvPr/>
        </p:nvSpPr>
        <p:spPr>
          <a:xfrm>
            <a:off x="404870" y="6185098"/>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964773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430576" y="0"/>
            <a:ext cx="10515600" cy="1325563"/>
          </a:xfrm>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2A6A18D3-F0BD-3276-0F40-09553EEBDAD0}"/>
              </a:ext>
            </a:extLst>
          </p:cNvPr>
          <p:cNvSpPr>
            <a:spLocks noGrp="1"/>
          </p:cNvSpPr>
          <p:nvPr>
            <p:ph type="body" idx="1"/>
          </p:nvPr>
        </p:nvSpPr>
        <p:spPr>
          <a:xfrm>
            <a:off x="183615" y="904321"/>
            <a:ext cx="11170185" cy="4351338"/>
          </a:xfrm>
        </p:spPr>
        <p:txBody>
          <a:bodyPr>
            <a:normAutofit/>
          </a:bodyPr>
          <a:lstStyle/>
          <a:p>
            <a:r>
              <a:rPr lang="ru-RU" sz="2000" dirty="0"/>
              <a:t>Не только атаки, но и недосмотры </a:t>
            </a:r>
          </a:p>
          <a:p>
            <a:r>
              <a:rPr lang="ru-RU" sz="2000" dirty="0"/>
              <a:t> Модель может быть плохо протестирована </a:t>
            </a:r>
          </a:p>
          <a:p>
            <a:r>
              <a:rPr lang="ru-RU" sz="2000" dirty="0"/>
              <a:t>Может плохо работать для какого-то сегмента </a:t>
            </a:r>
          </a:p>
          <a:p>
            <a:r>
              <a:rPr lang="ru-RU" sz="2000" dirty="0"/>
              <a:t>Может не выдерживать нагрузку </a:t>
            </a:r>
          </a:p>
          <a:p>
            <a:r>
              <a:rPr lang="ru-RU" sz="2000" dirty="0"/>
              <a:t>Может не сообщать об отказах </a:t>
            </a:r>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1450554" y="3133903"/>
            <a:ext cx="6097836" cy="3416320"/>
          </a:xfrm>
          <a:prstGeom prst="rect">
            <a:avLst/>
          </a:prstGeom>
          <a:noFill/>
        </p:spPr>
        <p:txBody>
          <a:bodyPr wrap="square">
            <a:spAutoFit/>
          </a:bodyPr>
          <a:lstStyle/>
          <a:p>
            <a:r>
              <a:rPr lang="ru-RU" sz="1800" dirty="0"/>
              <a:t>Стадии атаки — см </a:t>
            </a:r>
            <a:r>
              <a:rPr lang="en" sz="1800" dirty="0"/>
              <a:t>MITRE ATLAS </a:t>
            </a:r>
            <a:endParaRPr lang="ru-RU" sz="1800" dirty="0"/>
          </a:p>
          <a:p>
            <a:r>
              <a:rPr lang="en" sz="1800" dirty="0"/>
              <a:t>● Reconnaissance </a:t>
            </a:r>
            <a:endParaRPr lang="ru-RU" sz="1800" dirty="0"/>
          </a:p>
          <a:p>
            <a:r>
              <a:rPr lang="en" sz="1800" dirty="0"/>
              <a:t>● Resource Development </a:t>
            </a:r>
            <a:endParaRPr lang="ru-RU" sz="1800" dirty="0"/>
          </a:p>
          <a:p>
            <a:r>
              <a:rPr lang="en" sz="1800" dirty="0"/>
              <a:t>● Initial Access </a:t>
            </a:r>
            <a:endParaRPr lang="ru-RU" sz="1800" dirty="0"/>
          </a:p>
          <a:p>
            <a:r>
              <a:rPr lang="en" sz="1800" dirty="0"/>
              <a:t>● ML Model Access </a:t>
            </a:r>
            <a:endParaRPr lang="ru-RU" sz="1800" dirty="0"/>
          </a:p>
          <a:p>
            <a:r>
              <a:rPr lang="en" sz="1800" dirty="0"/>
              <a:t>● Execution Persistence </a:t>
            </a:r>
            <a:endParaRPr lang="ru-RU" sz="1800" dirty="0"/>
          </a:p>
          <a:p>
            <a:r>
              <a:rPr lang="en" sz="1800" dirty="0"/>
              <a:t>● Defense Evasion </a:t>
            </a:r>
            <a:endParaRPr lang="ru-RU" sz="1800" dirty="0"/>
          </a:p>
          <a:p>
            <a:r>
              <a:rPr lang="en" sz="1800" dirty="0"/>
              <a:t>● Discovery </a:t>
            </a:r>
            <a:endParaRPr lang="ru-RU" sz="1800" dirty="0"/>
          </a:p>
          <a:p>
            <a:r>
              <a:rPr lang="en" sz="1800" dirty="0"/>
              <a:t>● Collection </a:t>
            </a:r>
            <a:endParaRPr lang="ru-RU" sz="1800" dirty="0"/>
          </a:p>
          <a:p>
            <a:r>
              <a:rPr lang="en" sz="1800" dirty="0"/>
              <a:t>● ML Attack Staging </a:t>
            </a:r>
            <a:endParaRPr lang="ru-RU" sz="1800" dirty="0"/>
          </a:p>
          <a:p>
            <a:r>
              <a:rPr lang="en" sz="1800" dirty="0"/>
              <a:t>● Exfiltration </a:t>
            </a:r>
            <a:endParaRPr lang="ru-RU" sz="1800" dirty="0"/>
          </a:p>
          <a:p>
            <a:r>
              <a:rPr lang="en" sz="1800" dirty="0"/>
              <a:t>● Impact</a:t>
            </a:r>
            <a:endParaRPr lang="ru-RU" sz="1800"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005769" y="628457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4235985" y="3914691"/>
            <a:ext cx="7772400" cy="2983443"/>
          </a:xfrm>
          <a:prstGeom prst="rect">
            <a:avLst/>
          </a:prstGeom>
        </p:spPr>
      </p:pic>
    </p:spTree>
    <p:extLst>
      <p:ext uri="{BB962C8B-B14F-4D97-AF65-F5344CB8AC3E}">
        <p14:creationId xmlns:p14="http://schemas.microsoft.com/office/powerpoint/2010/main" val="21101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49139D-B7BF-CE6B-206E-C8BC1858C96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6CF62-BF42-F5F5-1107-FDBDA19FFFAE}"/>
              </a:ext>
            </a:extLst>
          </p:cNvPr>
          <p:cNvSpPr>
            <a:spLocks noGrp="1"/>
          </p:cNvSpPr>
          <p:nvPr>
            <p:ph type="title"/>
          </p:nvPr>
        </p:nvSpPr>
        <p:spPr>
          <a:xfrm>
            <a:off x="838200" y="365126"/>
            <a:ext cx="10515600" cy="1122152"/>
          </a:xfrm>
        </p:spPr>
        <p:txBody>
          <a:bodyPr/>
          <a:lstStyle/>
          <a:p>
            <a:r>
              <a:rPr lang="ru-RU" dirty="0"/>
              <a:t>Адаптируемость </a:t>
            </a:r>
            <a:r>
              <a:rPr lang="en" dirty="0"/>
              <a:t>Adaptability </a:t>
            </a:r>
            <a:endParaRPr lang="ru-RU" dirty="0"/>
          </a:p>
        </p:txBody>
      </p:sp>
      <p:sp>
        <p:nvSpPr>
          <p:cNvPr id="3" name="Текст 2">
            <a:extLst>
              <a:ext uri="{FF2B5EF4-FFF2-40B4-BE49-F238E27FC236}">
                <a16:creationId xmlns:a16="http://schemas.microsoft.com/office/drawing/2014/main" id="{BF820CFC-0A70-ED32-4509-5DE0FFAA4D7C}"/>
              </a:ext>
            </a:extLst>
          </p:cNvPr>
          <p:cNvSpPr>
            <a:spLocks noGrp="1"/>
          </p:cNvSpPr>
          <p:nvPr>
            <p:ph type="body" idx="1"/>
          </p:nvPr>
        </p:nvSpPr>
        <p:spPr>
          <a:xfrm>
            <a:off x="316735" y="1131562"/>
            <a:ext cx="10515600" cy="4351338"/>
          </a:xfrm>
        </p:spPr>
        <p:txBody>
          <a:bodyPr>
            <a:normAutofit/>
          </a:bodyPr>
          <a:lstStyle/>
          <a:p>
            <a:r>
              <a:rPr lang="ru-RU" dirty="0"/>
              <a:t>Способность адаптироваться к меняющимся обстоятельствам → Меняются: </a:t>
            </a:r>
          </a:p>
          <a:p>
            <a:r>
              <a:rPr lang="ru-RU" dirty="0"/>
              <a:t>– Бизнес-требования </a:t>
            </a:r>
          </a:p>
          <a:p>
            <a:r>
              <a:rPr lang="ru-RU" dirty="0"/>
              <a:t>– Структура данных </a:t>
            </a:r>
          </a:p>
          <a:p>
            <a:r>
              <a:rPr lang="ru-RU" dirty="0"/>
              <a:t>– Доступность данных </a:t>
            </a:r>
          </a:p>
          <a:p>
            <a:r>
              <a:rPr lang="ru-RU" dirty="0"/>
              <a:t>– Оборудование </a:t>
            </a:r>
          </a:p>
          <a:p>
            <a:r>
              <a:rPr lang="ru-RU" dirty="0"/>
              <a:t>– Инфраструктурные сервисы </a:t>
            </a:r>
          </a:p>
          <a:p>
            <a:r>
              <a:rPr lang="ru-RU" dirty="0"/>
              <a:t>– Распределение данных (</a:t>
            </a:r>
            <a:r>
              <a:rPr lang="en" dirty="0"/>
              <a:t>data shift, target drift)</a:t>
            </a:r>
            <a:endParaRPr lang="ru-RU" dirty="0"/>
          </a:p>
        </p:txBody>
      </p:sp>
      <p:sp>
        <p:nvSpPr>
          <p:cNvPr id="5" name="TextBox 4">
            <a:extLst>
              <a:ext uri="{FF2B5EF4-FFF2-40B4-BE49-F238E27FC236}">
                <a16:creationId xmlns:a16="http://schemas.microsoft.com/office/drawing/2014/main" id="{01215876-5A05-0185-308E-CB8837E74C8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370391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FA229A-C251-33BE-D838-8CCB3188846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687B10-0577-AD62-1A71-70D70C575654}"/>
              </a:ext>
            </a:extLst>
          </p:cNvPr>
          <p:cNvSpPr>
            <a:spLocks noGrp="1"/>
          </p:cNvSpPr>
          <p:nvPr>
            <p:ph type="title"/>
          </p:nvPr>
        </p:nvSpPr>
        <p:spPr>
          <a:xfrm>
            <a:off x="838200" y="365126"/>
            <a:ext cx="10515600" cy="1122152"/>
          </a:xfrm>
        </p:spPr>
        <p:txBody>
          <a:bodyPr/>
          <a:lstStyle/>
          <a:p>
            <a:r>
              <a:rPr lang="en" dirty="0"/>
              <a:t>Compliance &amp; Privacy </a:t>
            </a:r>
            <a:endParaRPr lang="ru-RU" dirty="0"/>
          </a:p>
        </p:txBody>
      </p:sp>
      <p:sp>
        <p:nvSpPr>
          <p:cNvPr id="3" name="Текст 2">
            <a:extLst>
              <a:ext uri="{FF2B5EF4-FFF2-40B4-BE49-F238E27FC236}">
                <a16:creationId xmlns:a16="http://schemas.microsoft.com/office/drawing/2014/main" id="{0926D049-4A41-DD3C-46F7-CC027A6405D2}"/>
              </a:ext>
            </a:extLst>
          </p:cNvPr>
          <p:cNvSpPr>
            <a:spLocks noGrp="1"/>
          </p:cNvSpPr>
          <p:nvPr>
            <p:ph type="body" idx="1"/>
          </p:nvPr>
        </p:nvSpPr>
        <p:spPr>
          <a:xfrm>
            <a:off x="316735" y="1131562"/>
            <a:ext cx="10515600" cy="4351338"/>
          </a:xfrm>
        </p:spPr>
        <p:txBody>
          <a:bodyPr/>
          <a:lstStyle/>
          <a:p>
            <a:r>
              <a:rPr lang="ru-RU" dirty="0"/>
              <a:t>Можем ли мы отдать данные на разметку? </a:t>
            </a:r>
          </a:p>
          <a:p>
            <a:r>
              <a:rPr lang="ru-RU" dirty="0"/>
              <a:t>Можем ли мы хранить данные в облаке? </a:t>
            </a:r>
          </a:p>
          <a:p>
            <a:r>
              <a:rPr lang="ru-RU" dirty="0"/>
              <a:t> Можем ли мы собирать данные пользователей? </a:t>
            </a:r>
          </a:p>
          <a:p>
            <a:r>
              <a:rPr lang="ru-RU" dirty="0"/>
              <a:t>Обязаны ли мы шифровать данные? </a:t>
            </a:r>
          </a:p>
          <a:p>
            <a:r>
              <a:rPr lang="ru-RU" dirty="0"/>
              <a:t>Можем ли мы использовать сторонние сервисы? </a:t>
            </a:r>
          </a:p>
          <a:p>
            <a:r>
              <a:rPr lang="ru-RU" dirty="0"/>
              <a:t>Какие законы мы должны соблюдать?</a:t>
            </a:r>
          </a:p>
        </p:txBody>
      </p:sp>
      <p:sp>
        <p:nvSpPr>
          <p:cNvPr id="5" name="TextBox 4">
            <a:extLst>
              <a:ext uri="{FF2B5EF4-FFF2-40B4-BE49-F238E27FC236}">
                <a16:creationId xmlns:a16="http://schemas.microsoft.com/office/drawing/2014/main" id="{2C615501-3130-C9D2-05C9-10C069F8FB4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
        <p:nvSpPr>
          <p:cNvPr id="4" name="Прямоугольник 3"/>
          <p:cNvSpPr/>
          <p:nvPr/>
        </p:nvSpPr>
        <p:spPr>
          <a:xfrm>
            <a:off x="3631918" y="5603165"/>
            <a:ext cx="4293163" cy="307777"/>
          </a:xfrm>
          <a:prstGeom prst="rect">
            <a:avLst/>
          </a:prstGeom>
        </p:spPr>
        <p:txBody>
          <a:bodyPr wrap="none">
            <a:spAutoFit/>
          </a:bodyPr>
          <a:lstStyle/>
          <a:p>
            <a:r>
              <a:rPr lang="ru-RU" dirty="0"/>
              <a:t>https://dcai.csail.mit.edu/2023/data-privacy-security/</a:t>
            </a:r>
          </a:p>
        </p:txBody>
      </p:sp>
    </p:spTree>
    <p:extLst>
      <p:ext uri="{BB962C8B-B14F-4D97-AF65-F5344CB8AC3E}">
        <p14:creationId xmlns:p14="http://schemas.microsoft.com/office/powerpoint/2010/main" val="118855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8" name="Текст 2">
            <a:extLst>
              <a:ext uri="{FF2B5EF4-FFF2-40B4-BE49-F238E27FC236}">
                <a16:creationId xmlns:a16="http://schemas.microsoft.com/office/drawing/2014/main" id="{B0A82BF7-1C85-03A4-E259-7E9AABD64E49}"/>
              </a:ext>
            </a:extLst>
          </p:cNvPr>
          <p:cNvSpPr txBox="1">
            <a:spLocks/>
          </p:cNvSpPr>
          <p:nvPr/>
        </p:nvSpPr>
        <p:spPr>
          <a:xfrm>
            <a:off x="135149" y="572942"/>
            <a:ext cx="12026392" cy="270365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nSpc>
                <a:spcPct val="120000"/>
              </a:lnSpc>
              <a:spcBef>
                <a:spcPts val="0"/>
              </a:spcBef>
              <a:buNone/>
            </a:pPr>
            <a:r>
              <a:rPr lang="ru-RU" sz="2000" b="1" dirty="0">
                <a:effectLst/>
                <a:latin typeface="+mn-lt"/>
              </a:rPr>
              <a:t>Принципы в основе доверительного ИИ</a:t>
            </a: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прозрачны</a:t>
            </a:r>
            <a:r>
              <a:rPr lang="ru-RU" sz="1800" dirty="0">
                <a:effectLst/>
                <a:latin typeface="+mn-lt"/>
              </a:rPr>
              <a:t>, </a:t>
            </a:r>
          </a:p>
          <a:p>
            <a:pPr>
              <a:lnSpc>
                <a:spcPct val="120000"/>
              </a:lnSpc>
              <a:spcBef>
                <a:spcPts val="0"/>
              </a:spcBef>
            </a:pPr>
            <a:r>
              <a:rPr lang="ru-RU" sz="1800" dirty="0">
                <a:effectLst/>
                <a:latin typeface="+mn-lt"/>
              </a:rPr>
              <a:t>Процесс принятия решений в них </a:t>
            </a:r>
            <a:r>
              <a:rPr lang="ru-RU" sz="1800" b="1" dirty="0">
                <a:effectLst/>
                <a:latin typeface="+mn-lt"/>
              </a:rPr>
              <a:t>легитимен, этичен, не </a:t>
            </a:r>
            <a:r>
              <a:rPr lang="ru-RU" sz="1800" b="1" dirty="0" err="1">
                <a:effectLst/>
                <a:latin typeface="+mn-lt"/>
              </a:rPr>
              <a:t>дискримирует</a:t>
            </a:r>
            <a:r>
              <a:rPr lang="ru-RU" sz="1800" b="1" dirty="0">
                <a:effectLst/>
                <a:latin typeface="+mn-lt"/>
              </a:rPr>
              <a:t> и  </a:t>
            </a:r>
            <a:r>
              <a:rPr lang="ru-RU" sz="1800" b="1" dirty="0" err="1">
                <a:effectLst/>
                <a:latin typeface="+mn-lt"/>
              </a:rPr>
              <a:t>понятеы</a:t>
            </a:r>
            <a:r>
              <a:rPr lang="ru-RU" sz="1800" b="1" dirty="0">
                <a:effectLst/>
                <a:latin typeface="+mn-lt"/>
              </a:rPr>
              <a:t> пользователям</a:t>
            </a:r>
          </a:p>
          <a:p>
            <a:pPr>
              <a:lnSpc>
                <a:spcPct val="120000"/>
              </a:lnSpc>
              <a:spcBef>
                <a:spcPts val="0"/>
              </a:spcBef>
            </a:pPr>
            <a:r>
              <a:rPr lang="ru-RU" sz="1800" b="1" dirty="0">
                <a:effectLst/>
                <a:latin typeface="+mn-lt"/>
              </a:rPr>
              <a:t>Жизненный цикл моделей </a:t>
            </a:r>
            <a:r>
              <a:rPr lang="ru-RU" sz="1800" dirty="0">
                <a:effectLst/>
                <a:latin typeface="+mn-lt"/>
              </a:rPr>
              <a:t>искусственного интеллекта </a:t>
            </a:r>
            <a:r>
              <a:rPr lang="ru-RU" sz="1800" b="1" dirty="0">
                <a:effectLst/>
                <a:latin typeface="+mn-lt"/>
              </a:rPr>
              <a:t>управляем и предсказуем</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Поддерживается </a:t>
            </a:r>
            <a:r>
              <a:rPr lang="ru-RU" sz="1800" b="1" dirty="0">
                <a:effectLst/>
                <a:latin typeface="+mn-lt"/>
              </a:rPr>
              <a:t>целостность данных</a:t>
            </a:r>
            <a:r>
              <a:rPr lang="ru-RU" sz="1800" dirty="0">
                <a:effectLst/>
                <a:latin typeface="+mn-lt"/>
              </a:rPr>
              <a:t>: точности и объективности результатов работы ИИ. </a:t>
            </a:r>
            <a:endParaRPr lang="en-US" sz="1800" dirty="0">
              <a:effectLst/>
              <a:latin typeface="+mn-lt"/>
            </a:endParaRP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защищены от потенциальных угроз безопасности</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Меры по обеспечению </a:t>
            </a:r>
            <a:r>
              <a:rPr lang="ru-RU" sz="1800" b="1" dirty="0">
                <a:effectLst/>
                <a:latin typeface="+mn-lt"/>
              </a:rPr>
              <a:t>конфиденциальности и защите данных </a:t>
            </a:r>
            <a:r>
              <a:rPr lang="ru-RU" sz="1800" dirty="0">
                <a:effectLst/>
                <a:latin typeface="+mn-lt"/>
              </a:rPr>
              <a:t>соблюдаются.</a:t>
            </a:r>
            <a:endParaRPr lang="ru-RU" dirty="0">
              <a:latin typeface="+mn-lt"/>
            </a:endParaRP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10121326" cy="523220"/>
          </a:xfrm>
          <a:prstGeom prst="rect">
            <a:avLst/>
          </a:prstGeom>
          <a:noFill/>
        </p:spPr>
        <p:txBody>
          <a:bodyPr wrap="square">
            <a:spAutoFit/>
          </a:bodyPr>
          <a:lstStyle/>
          <a:p>
            <a:pPr algn="l" fontAlgn="base"/>
            <a:r>
              <a:rPr lang="ru-RU" sz="2800" b="1" dirty="0">
                <a:latin typeface="+mn-lt"/>
              </a:rPr>
              <a:t>Принципы в основе</a:t>
            </a:r>
            <a:r>
              <a:rPr lang="ru-RU" sz="2800" b="1" i="0" dirty="0">
                <a:solidFill>
                  <a:srgbClr val="000000"/>
                </a:solidFill>
                <a:effectLst/>
                <a:latin typeface="+mn-lt"/>
              </a:rPr>
              <a:t> доверительного ИИ</a:t>
            </a:r>
            <a:endParaRPr lang="en" sz="2800" b="1" i="0" dirty="0">
              <a:solidFill>
                <a:srgbClr val="000000"/>
              </a:solidFill>
              <a:effectLst/>
              <a:latin typeface="+mn-lt"/>
            </a:endParaRPr>
          </a:p>
        </p:txBody>
      </p:sp>
      <p:pic>
        <p:nvPicPr>
          <p:cNvPr id="9" name="Рисунок 8">
            <a:extLst>
              <a:ext uri="{FF2B5EF4-FFF2-40B4-BE49-F238E27FC236}">
                <a16:creationId xmlns:a16="http://schemas.microsoft.com/office/drawing/2014/main" id="{ED0E9F3B-197A-95F4-CD02-C291835B48F6}"/>
              </a:ext>
            </a:extLst>
          </p:cNvPr>
          <p:cNvPicPr>
            <a:picLocks noChangeAspect="1"/>
          </p:cNvPicPr>
          <p:nvPr/>
        </p:nvPicPr>
        <p:blipFill rotWithShape="1">
          <a:blip r:embed="rId3"/>
          <a:srcRect t="14635" b="4529"/>
          <a:stretch/>
        </p:blipFill>
        <p:spPr>
          <a:xfrm>
            <a:off x="415638" y="2924928"/>
            <a:ext cx="6820354" cy="2832149"/>
          </a:xfrm>
          <a:prstGeom prst="rect">
            <a:avLst/>
          </a:prstGeom>
        </p:spPr>
      </p:pic>
      <p:pic>
        <p:nvPicPr>
          <p:cNvPr id="13" name="Рисунок 12"/>
          <p:cNvPicPr>
            <a:picLocks noChangeAspect="1"/>
          </p:cNvPicPr>
          <p:nvPr/>
        </p:nvPicPr>
        <p:blipFill>
          <a:blip r:embed="rId4"/>
          <a:stretch>
            <a:fillRect/>
          </a:stretch>
        </p:blipFill>
        <p:spPr>
          <a:xfrm>
            <a:off x="1049194" y="5802595"/>
            <a:ext cx="6158733" cy="731454"/>
          </a:xfrm>
          <a:prstGeom prst="rect">
            <a:avLst/>
          </a:prstGeom>
        </p:spPr>
      </p:pic>
      <p:sp>
        <p:nvSpPr>
          <p:cNvPr id="7" name="TextBox 6">
            <a:extLst>
              <a:ext uri="{FF2B5EF4-FFF2-40B4-BE49-F238E27FC236}">
                <a16:creationId xmlns:a16="http://schemas.microsoft.com/office/drawing/2014/main" id="{D80ADE66-2D30-7B0B-1B00-22525888922C}"/>
              </a:ext>
            </a:extLst>
          </p:cNvPr>
          <p:cNvSpPr txBox="1"/>
          <p:nvPr/>
        </p:nvSpPr>
        <p:spPr>
          <a:xfrm>
            <a:off x="563170" y="5494819"/>
            <a:ext cx="3343409"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4" name="Прямоугольник 13"/>
          <p:cNvSpPr/>
          <p:nvPr/>
        </p:nvSpPr>
        <p:spPr>
          <a:xfrm>
            <a:off x="837487" y="6534048"/>
            <a:ext cx="6682811" cy="307777"/>
          </a:xfrm>
          <a:prstGeom prst="rect">
            <a:avLst/>
          </a:prstGeom>
        </p:spPr>
        <p:txBody>
          <a:bodyPr wrap="square">
            <a:spAutoFit/>
          </a:bodyPr>
          <a:lstStyle/>
          <a:p>
            <a:r>
              <a:rPr lang="ru-RU" dirty="0">
                <a:latin typeface="+mn-lt"/>
              </a:rPr>
              <a:t>https://digital-strategy.ec.europa.eu/en/library/ethics-guidelines-trustworthy-ai</a:t>
            </a:r>
          </a:p>
        </p:txBody>
      </p:sp>
      <p:pic>
        <p:nvPicPr>
          <p:cNvPr id="11" name="Picture 2" descr="Refer to caption">
            <a:extLst>
              <a:ext uri="{FF2B5EF4-FFF2-40B4-BE49-F238E27FC236}">
                <a16:creationId xmlns:a16="http://schemas.microsoft.com/office/drawing/2014/main" id="{80AA1139-8054-D17B-90FE-7FDF821279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50" t="8308" r="22081" b="5219"/>
          <a:stretch/>
        </p:blipFill>
        <p:spPr bwMode="auto">
          <a:xfrm>
            <a:off x="7881257" y="2873177"/>
            <a:ext cx="3747573" cy="37263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1D1A13E-0D56-51AB-36A7-E5105E8EF99E}"/>
              </a:ext>
            </a:extLst>
          </p:cNvPr>
          <p:cNvSpPr txBox="1"/>
          <p:nvPr/>
        </p:nvSpPr>
        <p:spPr>
          <a:xfrm>
            <a:off x="8429258" y="6527959"/>
            <a:ext cx="3199572" cy="307777"/>
          </a:xfrm>
          <a:prstGeom prst="rect">
            <a:avLst/>
          </a:prstGeom>
          <a:noFill/>
        </p:spPr>
        <p:txBody>
          <a:bodyPr wrap="square">
            <a:spAutoFit/>
          </a:bodyPr>
          <a:lstStyle/>
          <a:p>
            <a:r>
              <a:rPr lang="ru-RU" dirty="0">
                <a:hlinkClick r:id="rId6"/>
              </a:rPr>
              <a:t>https://arxiv.org/html/2411.09973v1</a:t>
            </a:r>
            <a:r>
              <a:rPr lang="en-US" dirty="0"/>
              <a:t> </a:t>
            </a:r>
            <a:endParaRPr lang="ru-RU" dirty="0"/>
          </a:p>
        </p:txBody>
      </p:sp>
    </p:spTree>
    <p:extLst>
      <p:ext uri="{BB962C8B-B14F-4D97-AF65-F5344CB8AC3E}">
        <p14:creationId xmlns:p14="http://schemas.microsoft.com/office/powerpoint/2010/main" val="4056271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3E5C2D-68E5-D660-6A64-61173772E82E}"/>
              </a:ext>
            </a:extLst>
          </p:cNvPr>
          <p:cNvSpPr>
            <a:spLocks noGrp="1"/>
          </p:cNvSpPr>
          <p:nvPr>
            <p:ph type="title"/>
          </p:nvPr>
        </p:nvSpPr>
        <p:spPr>
          <a:xfrm>
            <a:off x="838200" y="365126"/>
            <a:ext cx="10515600" cy="1122152"/>
          </a:xfrm>
        </p:spPr>
        <p:txBody>
          <a:bodyPr/>
          <a:lstStyle/>
          <a:p>
            <a:r>
              <a:rPr lang="ru-RU" dirty="0"/>
              <a:t>Надежность </a:t>
            </a:r>
            <a:r>
              <a:rPr lang="en" dirty="0"/>
              <a:t>Reliability</a:t>
            </a:r>
            <a:endParaRPr lang="ru-RU" dirty="0"/>
          </a:p>
        </p:txBody>
      </p:sp>
      <p:sp>
        <p:nvSpPr>
          <p:cNvPr id="3" name="Текст 2">
            <a:extLst>
              <a:ext uri="{FF2B5EF4-FFF2-40B4-BE49-F238E27FC236}">
                <a16:creationId xmlns:a16="http://schemas.microsoft.com/office/drawing/2014/main" id="{A2BD2903-4870-B72F-619D-A8A6E11A2918}"/>
              </a:ext>
            </a:extLst>
          </p:cNvPr>
          <p:cNvSpPr>
            <a:spLocks noGrp="1"/>
          </p:cNvSpPr>
          <p:nvPr>
            <p:ph type="body" idx="1"/>
          </p:nvPr>
        </p:nvSpPr>
        <p:spPr>
          <a:xfrm>
            <a:off x="316735" y="1131562"/>
            <a:ext cx="10515600" cy="4351338"/>
          </a:xfrm>
        </p:spPr>
        <p:txBody>
          <a:bodyPr/>
          <a:lstStyle/>
          <a:p>
            <a:r>
              <a:rPr lang="en" dirty="0"/>
              <a:t>C</a:t>
            </a:r>
            <a:r>
              <a:rPr lang="ru-RU" dirty="0" err="1"/>
              <a:t>войство</a:t>
            </a:r>
            <a:r>
              <a:rPr lang="ru-RU" dirty="0"/>
              <a:t> объекта сохранять во времени в установленных пределах значения всех параметров, характеризующих способность выполнять требуемые функции в заданных условиях применения, технического обслуживания, хранения и транспортирования → </a:t>
            </a:r>
          </a:p>
          <a:p>
            <a:r>
              <a:rPr lang="ru-RU" dirty="0"/>
              <a:t> Как мы поймем, что все работает правильно? </a:t>
            </a:r>
          </a:p>
          <a:p>
            <a:r>
              <a:rPr lang="ru-RU" dirty="0"/>
              <a:t> Как мы отличим ошибочный </a:t>
            </a:r>
            <a:r>
              <a:rPr lang="ru-RU" dirty="0" err="1"/>
              <a:t>предикт</a:t>
            </a:r>
            <a:r>
              <a:rPr lang="ru-RU" dirty="0"/>
              <a:t> от хорошего? </a:t>
            </a:r>
          </a:p>
        </p:txBody>
      </p:sp>
      <p:sp>
        <p:nvSpPr>
          <p:cNvPr id="5" name="TextBox 4">
            <a:extLst>
              <a:ext uri="{FF2B5EF4-FFF2-40B4-BE49-F238E27FC236}">
                <a16:creationId xmlns:a16="http://schemas.microsoft.com/office/drawing/2014/main" id="{42250B91-0F07-BEF1-93E8-95C99627E1C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355257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271462" y="276225"/>
            <a:ext cx="10086975" cy="5734050"/>
          </a:xfrm>
          <a:prstGeom prst="rect">
            <a:avLst/>
          </a:prstGeom>
        </p:spPr>
      </p:pic>
      <p:sp>
        <p:nvSpPr>
          <p:cNvPr id="5" name="Прямоугольник 4"/>
          <p:cNvSpPr/>
          <p:nvPr/>
        </p:nvSpPr>
        <p:spPr>
          <a:xfrm>
            <a:off x="3965060" y="6550223"/>
            <a:ext cx="2699778" cy="307777"/>
          </a:xfrm>
          <a:prstGeom prst="rect">
            <a:avLst/>
          </a:prstGeom>
        </p:spPr>
        <p:txBody>
          <a:bodyPr wrap="none">
            <a:spAutoFit/>
          </a:bodyPr>
          <a:lstStyle/>
          <a:p>
            <a:r>
              <a:rPr lang="ru-RU"/>
              <a:t>https://arxiv.org/pdf/2405.04937</a:t>
            </a:r>
          </a:p>
        </p:txBody>
      </p:sp>
    </p:spTree>
    <p:extLst>
      <p:ext uri="{BB962C8B-B14F-4D97-AF65-F5344CB8AC3E}">
        <p14:creationId xmlns:p14="http://schemas.microsoft.com/office/powerpoint/2010/main" val="7824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BBB08A-627D-FD58-150B-8F0621FE7A47}"/>
              </a:ext>
            </a:extLst>
          </p:cNvPr>
          <p:cNvSpPr>
            <a:spLocks noGrp="1"/>
          </p:cNvSpPr>
          <p:nvPr>
            <p:ph type="title"/>
          </p:nvPr>
        </p:nvSpPr>
        <p:spPr>
          <a:xfrm>
            <a:off x="241300" y="263525"/>
            <a:ext cx="11264900" cy="618451"/>
          </a:xfrm>
        </p:spPr>
        <p:txBody>
          <a:bodyPr>
            <a:normAutofit fontScale="90000"/>
          </a:bodyPr>
          <a:lstStyle/>
          <a:p>
            <a:r>
              <a:rPr lang="ru-RU" dirty="0"/>
              <a:t>Тесты на доверие </a:t>
            </a:r>
          </a:p>
        </p:txBody>
      </p:sp>
      <p:sp>
        <p:nvSpPr>
          <p:cNvPr id="3" name="Текст 2">
            <a:extLst>
              <a:ext uri="{FF2B5EF4-FFF2-40B4-BE49-F238E27FC236}">
                <a16:creationId xmlns:a16="http://schemas.microsoft.com/office/drawing/2014/main" id="{59B40742-30D9-9EA2-9777-8E9ADEABB1BD}"/>
              </a:ext>
            </a:extLst>
          </p:cNvPr>
          <p:cNvSpPr>
            <a:spLocks noGrp="1"/>
          </p:cNvSpPr>
          <p:nvPr>
            <p:ph type="body" idx="1"/>
          </p:nvPr>
        </p:nvSpPr>
        <p:spPr>
          <a:xfrm>
            <a:off x="381000" y="5049839"/>
            <a:ext cx="10515600" cy="4351338"/>
          </a:xfrm>
        </p:spPr>
        <p:txBody>
          <a:bodyPr/>
          <a:lstStyle/>
          <a:p>
            <a:endParaRPr lang="ru-RU" dirty="0"/>
          </a:p>
        </p:txBody>
      </p:sp>
      <p:graphicFrame>
        <p:nvGraphicFramePr>
          <p:cNvPr id="4" name="Таблица 3">
            <a:extLst>
              <a:ext uri="{FF2B5EF4-FFF2-40B4-BE49-F238E27FC236}">
                <a16:creationId xmlns:a16="http://schemas.microsoft.com/office/drawing/2014/main" id="{159A2BA6-5C58-B814-6880-D70FF57EDB77}"/>
              </a:ext>
            </a:extLst>
          </p:cNvPr>
          <p:cNvGraphicFramePr>
            <a:graphicFrameLocks noGrp="1"/>
          </p:cNvGraphicFramePr>
          <p:nvPr/>
        </p:nvGraphicFramePr>
        <p:xfrm>
          <a:off x="1498600" y="5644357"/>
          <a:ext cx="10515600" cy="2773680"/>
        </p:xfrm>
        <a:graphic>
          <a:graphicData uri="http://schemas.openxmlformats.org/drawingml/2006/table">
            <a:tbl>
              <a:tblPr/>
              <a:tblGrid>
                <a:gridCol w="5257800">
                  <a:extLst>
                    <a:ext uri="{9D8B030D-6E8A-4147-A177-3AD203B41FA5}">
                      <a16:colId xmlns:a16="http://schemas.microsoft.com/office/drawing/2014/main" val="1713869960"/>
                    </a:ext>
                  </a:extLst>
                </a:gridCol>
                <a:gridCol w="5257800">
                  <a:extLst>
                    <a:ext uri="{9D8B030D-6E8A-4147-A177-3AD203B41FA5}">
                      <a16:colId xmlns:a16="http://schemas.microsoft.com/office/drawing/2014/main" val="1890108158"/>
                    </a:ext>
                  </a:extLst>
                </a:gridCol>
              </a:tblGrid>
              <a:tr h="0">
                <a:tc>
                  <a:txBody>
                    <a:bodyPr/>
                    <a:lstStyle/>
                    <a:p>
                      <a:pPr algn="l"/>
                      <a:r>
                        <a:rPr lang="en" b="0" i="0" dirty="0">
                          <a:solidFill>
                            <a:srgbClr val="000000"/>
                          </a:solidFill>
                          <a:effectLst/>
                          <a:latin typeface="Arial" panose="020B0604020202020204" pitchFamily="34" charset="0"/>
                        </a:rPr>
                        <a:t>Trustworthy AI requirement</a:t>
                      </a:r>
                      <a:endParaRPr lang="en" dirty="0">
                        <a:effectLst/>
                      </a:endParaRPr>
                    </a:p>
                  </a:txBody>
                  <a:tcPr anchor="ctr">
                    <a:lnL w="12700" cap="flat" cmpd="sng" algn="ctr">
                      <a:solidFill>
                        <a:srgbClr val="20D21C"/>
                      </a:solidFill>
                      <a:prstDash val="solid"/>
                      <a:round/>
                      <a:headEnd type="none" w="med" len="med"/>
                      <a:tailEnd type="none" w="med" len="med"/>
                    </a:lnL>
                    <a:lnR w="12700" cap="flat" cmpd="sng" algn="ctr">
                      <a:solidFill>
                        <a:srgbClr val="A0D21C"/>
                      </a:solidFill>
                      <a:prstDash val="solid"/>
                      <a:round/>
                      <a:headEnd type="none" w="med" len="med"/>
                      <a:tailEnd type="none" w="med" len="med"/>
                    </a:lnR>
                    <a:lnT w="12700" cap="flat" cmpd="sng" algn="ctr">
                      <a:solidFill>
                        <a:srgbClr val="60CE07"/>
                      </a:solidFill>
                      <a:prstDash val="solid"/>
                      <a:round/>
                      <a:headEnd type="none" w="med" len="med"/>
                      <a:tailEnd type="none" w="med" len="med"/>
                    </a:lnT>
                    <a:lnB w="12700" cap="flat" cmpd="sng" algn="ctr">
                      <a:solidFill>
                        <a:srgbClr val="10F6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Problem definition</a:t>
                      </a:r>
                      <a:endParaRPr lang="en" dirty="0">
                        <a:effectLst/>
                      </a:endParaRPr>
                    </a:p>
                  </a:txBody>
                  <a:tcPr anchor="ctr">
                    <a:lnL w="12700" cap="flat" cmpd="sng" algn="ctr">
                      <a:solidFill>
                        <a:srgbClr val="A0D21C"/>
                      </a:solidFill>
                      <a:prstDash val="solid"/>
                      <a:round/>
                      <a:headEnd type="none" w="med" len="med"/>
                      <a:tailEnd type="none" w="med" len="med"/>
                    </a:lnL>
                    <a:lnR w="12700" cap="flat" cmpd="sng" algn="ctr">
                      <a:solidFill>
                        <a:srgbClr val="802B1F"/>
                      </a:solidFill>
                      <a:prstDash val="solid"/>
                      <a:round/>
                      <a:headEnd type="none" w="med" len="med"/>
                      <a:tailEnd type="none" w="med" len="med"/>
                    </a:lnR>
                    <a:lnT w="12700" cap="flat" cmpd="sng" algn="ctr">
                      <a:solidFill>
                        <a:srgbClr val="80C207"/>
                      </a:solidFill>
                      <a:prstDash val="solid"/>
                      <a:round/>
                      <a:headEnd type="none" w="med" len="med"/>
                      <a:tailEnd type="none" w="med" len="med"/>
                    </a:lnT>
                    <a:lnB w="12700" cap="flat" cmpd="sng" algn="ctr">
                      <a:solidFill>
                        <a:srgbClr val="F0DE07"/>
                      </a:solidFill>
                      <a:prstDash val="solid"/>
                      <a:round/>
                      <a:headEnd type="none" w="med" len="med"/>
                      <a:tailEnd type="none" w="med" len="med"/>
                    </a:lnB>
                    <a:solidFill>
                      <a:srgbClr val="FFFFFF"/>
                    </a:solidFill>
                  </a:tcPr>
                </a:tc>
                <a:extLst>
                  <a:ext uri="{0D108BD9-81ED-4DB2-BD59-A6C34878D82A}">
                    <a16:rowId xmlns:a16="http://schemas.microsoft.com/office/drawing/2014/main" val="2941255810"/>
                  </a:ext>
                </a:extLst>
              </a:tr>
              <a:tr h="0">
                <a:tc>
                  <a:txBody>
                    <a:bodyPr/>
                    <a:lstStyle/>
                    <a:p>
                      <a:pPr algn="l"/>
                      <a:r>
                        <a:rPr lang="en" b="0" i="0" dirty="0">
                          <a:solidFill>
                            <a:srgbClr val="000000"/>
                          </a:solidFill>
                          <a:effectLst/>
                          <a:latin typeface="Arial" panose="020B0604020202020204" pitchFamily="34" charset="0"/>
                        </a:rPr>
                        <a:t>Human agency and oversight</a:t>
                      </a:r>
                      <a:endParaRPr lang="en" dirty="0">
                        <a:effectLst/>
                      </a:endParaRPr>
                    </a:p>
                  </a:txBody>
                  <a:tcPr anchor="ctr">
                    <a:lnL w="12700" cap="flat" cmpd="sng" algn="ctr">
                      <a:solidFill>
                        <a:srgbClr val="F0BA1F"/>
                      </a:solidFill>
                      <a:prstDash val="solid"/>
                      <a:round/>
                      <a:headEnd type="none" w="med" len="med"/>
                      <a:tailEnd type="none" w="med" len="med"/>
                    </a:lnL>
                    <a:lnR w="12700" cap="flat" cmpd="sng" algn="ctr">
                      <a:solidFill>
                        <a:srgbClr val="C0B41F"/>
                      </a:solidFill>
                      <a:prstDash val="solid"/>
                      <a:round/>
                      <a:headEnd type="none" w="med" len="med"/>
                      <a:tailEnd type="none" w="med" len="med"/>
                    </a:lnR>
                    <a:lnT w="12700" cap="flat" cmpd="sng" algn="ctr">
                      <a:solidFill>
                        <a:srgbClr val="10F607"/>
                      </a:solidFill>
                      <a:prstDash val="solid"/>
                      <a:round/>
                      <a:headEnd type="none" w="med" len="med"/>
                      <a:tailEnd type="none" w="med" len="med"/>
                    </a:lnT>
                    <a:lnB w="12700" cap="flat" cmpd="sng" algn="ctr">
                      <a:solidFill>
                        <a:srgbClr val="406B1F"/>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autonomy of humans affected by AI systems</a:t>
                      </a:r>
                      <a:endParaRPr lang="en" dirty="0">
                        <a:effectLst/>
                      </a:endParaRPr>
                    </a:p>
                  </a:txBody>
                  <a:tcPr anchor="ctr">
                    <a:lnL w="12700" cap="flat" cmpd="sng" algn="ctr">
                      <a:solidFill>
                        <a:srgbClr val="C0B41F"/>
                      </a:solidFill>
                      <a:prstDash val="solid"/>
                      <a:round/>
                      <a:headEnd type="none" w="med" len="med"/>
                      <a:tailEnd type="none" w="med" len="med"/>
                    </a:lnL>
                    <a:lnR w="12700" cap="flat" cmpd="sng" algn="ctr">
                      <a:solidFill>
                        <a:srgbClr val="D0B01F"/>
                      </a:solidFill>
                      <a:prstDash val="solid"/>
                      <a:round/>
                      <a:headEnd type="none" w="med" len="med"/>
                      <a:tailEnd type="none" w="med" len="med"/>
                    </a:lnR>
                    <a:lnT w="12700" cap="flat" cmpd="sng" algn="ctr">
                      <a:solidFill>
                        <a:srgbClr val="F0DE07"/>
                      </a:solidFill>
                      <a:prstDash val="solid"/>
                      <a:round/>
                      <a:headEnd type="none" w="med" len="med"/>
                      <a:tailEnd type="none" w="med" len="med"/>
                    </a:lnT>
                    <a:lnB w="12700" cap="flat" cmpd="sng" algn="ctr">
                      <a:solidFill>
                        <a:srgbClr val="D00C1E"/>
                      </a:solidFill>
                      <a:prstDash val="solid"/>
                      <a:round/>
                      <a:headEnd type="none" w="med" len="med"/>
                      <a:tailEnd type="none" w="med" len="med"/>
                    </a:lnB>
                    <a:solidFill>
                      <a:srgbClr val="FFFFFF"/>
                    </a:solidFill>
                  </a:tcPr>
                </a:tc>
                <a:extLst>
                  <a:ext uri="{0D108BD9-81ED-4DB2-BD59-A6C34878D82A}">
                    <a16:rowId xmlns:a16="http://schemas.microsoft.com/office/drawing/2014/main" val="419181597"/>
                  </a:ext>
                </a:extLst>
              </a:tr>
              <a:tr h="0">
                <a:tc>
                  <a:txBody>
                    <a:bodyPr/>
                    <a:lstStyle/>
                    <a:p>
                      <a:pPr algn="l"/>
                      <a:r>
                        <a:rPr lang="en" b="0" i="0" dirty="0">
                          <a:solidFill>
                            <a:srgbClr val="000000"/>
                          </a:solidFill>
                          <a:effectLst/>
                          <a:latin typeface="Arial" panose="020B0604020202020204" pitchFamily="34" charset="0"/>
                        </a:rPr>
                        <a:t>Fairness and non-discrimination</a:t>
                      </a:r>
                      <a:endParaRPr lang="en" dirty="0">
                        <a:effectLst/>
                      </a:endParaRPr>
                    </a:p>
                  </a:txBody>
                  <a:tcPr anchor="ctr">
                    <a:lnL w="12700" cap="flat" cmpd="sng" algn="ctr">
                      <a:solidFill>
                        <a:srgbClr val="406B1F"/>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406B1F"/>
                      </a:solidFill>
                      <a:prstDash val="solid"/>
                      <a:round/>
                      <a:headEnd type="none" w="med" len="med"/>
                      <a:tailEnd type="none" w="med" len="med"/>
                    </a:lnT>
                    <a:lnB w="12700" cap="flat" cmpd="sng" algn="ctr">
                      <a:solidFill>
                        <a:srgbClr val="B07C1E"/>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Mitigating bias in AI decisions to prevent unfair treatment</a:t>
                      </a:r>
                      <a:endParaRPr lang="en" dirty="0">
                        <a:effectLst/>
                      </a:endParaRPr>
                    </a:p>
                  </a:txBody>
                  <a:tcPr anchor="ctr">
                    <a:lnL w="12700" cap="flat" cmpd="sng" algn="ctr">
                      <a:solidFill>
                        <a:srgbClr val="D00C1E"/>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D00C1E"/>
                      </a:solidFill>
                      <a:prstDash val="solid"/>
                      <a:round/>
                      <a:headEnd type="none" w="med" len="med"/>
                      <a:tailEnd type="none" w="med" len="med"/>
                    </a:lnT>
                    <a:lnB w="12700" cap="flat" cmpd="sng" algn="ctr">
                      <a:solidFill>
                        <a:srgbClr val="B02C1E"/>
                      </a:solidFill>
                      <a:prstDash val="solid"/>
                      <a:round/>
                      <a:headEnd type="none" w="med" len="med"/>
                      <a:tailEnd type="none" w="med" len="med"/>
                    </a:lnB>
                    <a:solidFill>
                      <a:srgbClr val="FFFFFF"/>
                    </a:solidFill>
                  </a:tcPr>
                </a:tc>
                <a:extLst>
                  <a:ext uri="{0D108BD9-81ED-4DB2-BD59-A6C34878D82A}">
                    <a16:rowId xmlns:a16="http://schemas.microsoft.com/office/drawing/2014/main" val="968396480"/>
                  </a:ext>
                </a:extLst>
              </a:tr>
              <a:tr h="0">
                <a:tc>
                  <a:txBody>
                    <a:bodyPr/>
                    <a:lstStyle/>
                    <a:p>
                      <a:pPr algn="l"/>
                      <a:r>
                        <a:rPr lang="en" b="0" i="0" dirty="0">
                          <a:solidFill>
                            <a:srgbClr val="000000"/>
                          </a:solidFill>
                          <a:effectLst/>
                          <a:latin typeface="Arial" panose="020B0604020202020204" pitchFamily="34" charset="0"/>
                        </a:rPr>
                        <a:t>Transparency and explainability</a:t>
                      </a:r>
                      <a:endParaRPr lang="en" dirty="0">
                        <a:effectLst/>
                      </a:endParaRPr>
                    </a:p>
                  </a:txBody>
                  <a:tcPr anchor="ctr">
                    <a:lnL w="12700" cap="flat" cmpd="sng" algn="ctr">
                      <a:solidFill>
                        <a:srgbClr val="B07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7C1E"/>
                      </a:solidFill>
                      <a:prstDash val="solid"/>
                      <a:round/>
                      <a:headEnd type="none" w="med" len="med"/>
                      <a:tailEnd type="none" w="med" len="med"/>
                    </a:lnT>
                    <a:lnB w="12700" cap="flat" cmpd="sng" algn="ctr">
                      <a:solidFill>
                        <a:srgbClr val="B07A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Improving the understandability of an AI system and its decisions</a:t>
                      </a:r>
                      <a:endParaRPr lang="en" dirty="0">
                        <a:effectLst/>
                      </a:endParaRPr>
                    </a:p>
                  </a:txBody>
                  <a:tcPr anchor="ctr">
                    <a:lnL w="12700" cap="flat" cmpd="sng" algn="ctr">
                      <a:solidFill>
                        <a:srgbClr val="B02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2C1E"/>
                      </a:solidFill>
                      <a:prstDash val="solid"/>
                      <a:round/>
                      <a:headEnd type="none" w="med" len="med"/>
                      <a:tailEnd type="none" w="med" len="med"/>
                    </a:lnT>
                    <a:lnB w="12700" cap="flat" cmpd="sng" algn="ctr">
                      <a:solidFill>
                        <a:srgbClr val="105D18"/>
                      </a:solidFill>
                      <a:prstDash val="solid"/>
                      <a:round/>
                      <a:headEnd type="none" w="med" len="med"/>
                      <a:tailEnd type="none" w="med" len="med"/>
                    </a:lnB>
                    <a:solidFill>
                      <a:srgbClr val="FFFFFF"/>
                    </a:solidFill>
                  </a:tcPr>
                </a:tc>
                <a:extLst>
                  <a:ext uri="{0D108BD9-81ED-4DB2-BD59-A6C34878D82A}">
                    <a16:rowId xmlns:a16="http://schemas.microsoft.com/office/drawing/2014/main" val="1820278578"/>
                  </a:ext>
                </a:extLst>
              </a:tr>
              <a:tr h="0">
                <a:tc>
                  <a:txBody>
                    <a:bodyPr/>
                    <a:lstStyle/>
                    <a:p>
                      <a:pPr algn="l"/>
                      <a:r>
                        <a:rPr lang="en" b="0" i="0" dirty="0">
                          <a:solidFill>
                            <a:srgbClr val="000000"/>
                          </a:solidFill>
                          <a:effectLst/>
                          <a:latin typeface="Arial" panose="020B0604020202020204" pitchFamily="34" charset="0"/>
                        </a:rPr>
                        <a:t>Robustness and accuracy</a:t>
                      </a:r>
                      <a:endParaRPr lang="en" dirty="0">
                        <a:effectLst/>
                      </a:endParaRPr>
                    </a:p>
                  </a:txBody>
                  <a:tcPr anchor="ctr">
                    <a:lnL w="12700" cap="flat" cmpd="sng" algn="ctr">
                      <a:solidFill>
                        <a:srgbClr val="B07A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B07A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model’s performance (in unexpected circumstances)</a:t>
                      </a:r>
                      <a:endParaRPr lang="en" dirty="0">
                        <a:effectLst/>
                      </a:endParaRPr>
                    </a:p>
                  </a:txBody>
                  <a:tcPr anchor="ctr">
                    <a:lnL w="12700" cap="flat" cmpd="sng" algn="ctr">
                      <a:solidFill>
                        <a:srgbClr val="105D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105D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extLst>
                  <a:ext uri="{0D108BD9-81ED-4DB2-BD59-A6C34878D82A}">
                    <a16:rowId xmlns:a16="http://schemas.microsoft.com/office/drawing/2014/main" val="3239858934"/>
                  </a:ext>
                </a:extLst>
              </a:tr>
              <a:tr h="0">
                <a:tc>
                  <a:txBody>
                    <a:bodyPr/>
                    <a:lstStyle/>
                    <a:p>
                      <a:pPr algn="l"/>
                      <a:r>
                        <a:rPr lang="en" b="0" i="0" dirty="0">
                          <a:solidFill>
                            <a:srgbClr val="000000"/>
                          </a:solidFill>
                          <a:effectLst/>
                          <a:latin typeface="Arial" panose="020B0604020202020204" pitchFamily="34" charset="0"/>
                        </a:rPr>
                        <a:t>Privacy and security</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Protecting personal information of users in AI systems</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2478172801"/>
                  </a:ext>
                </a:extLst>
              </a:tr>
              <a:tr h="0">
                <a:tc>
                  <a:txBody>
                    <a:bodyPr/>
                    <a:lstStyle/>
                    <a:p>
                      <a:pPr algn="l"/>
                      <a:r>
                        <a:rPr lang="en" b="0" i="0" dirty="0" err="1">
                          <a:solidFill>
                            <a:srgbClr val="000000"/>
                          </a:solidFill>
                          <a:effectLst/>
                          <a:latin typeface="Arial" panose="020B0604020202020204" pitchFamily="34" charset="0"/>
                        </a:rPr>
                        <a:t>Accountaibility</a:t>
                      </a:r>
                      <a:endParaRPr lang="en" dirty="0">
                        <a:effectLst/>
                      </a:endParaRPr>
                    </a:p>
                  </a:txBody>
                  <a:tcPr anchor="ctr">
                    <a:lnL w="12700" cap="flat" cmpd="sng" algn="ctr">
                      <a:solidFill>
                        <a:srgbClr val="90901A"/>
                      </a:solidFill>
                      <a:prstDash val="solid"/>
                      <a:round/>
                      <a:headEnd type="none" w="med" len="med"/>
                      <a:tailEnd type="none" w="med" len="med"/>
                    </a:lnL>
                    <a:lnR w="12700" cap="flat" cmpd="sng" algn="ctr">
                      <a:solidFill>
                        <a:srgbClr val="90BD1A"/>
                      </a:solidFill>
                      <a:prstDash val="solid"/>
                      <a:round/>
                      <a:headEnd type="none" w="med" len="med"/>
                      <a:tailEnd type="none" w="med" len="med"/>
                    </a:lnR>
                    <a:lnT w="12700" cap="flat" cmpd="sng" algn="ctr">
                      <a:solidFill>
                        <a:srgbClr val="A0FC07"/>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Understanding who is responsible for the decisions of AI systems</a:t>
                      </a:r>
                      <a:endParaRPr lang="en" dirty="0">
                        <a:effectLst/>
                      </a:endParaRPr>
                    </a:p>
                  </a:txBody>
                  <a:tcPr anchor="ctr">
                    <a:lnL w="12700" cap="flat" cmpd="sng" algn="ctr">
                      <a:solidFill>
                        <a:srgbClr val="90BD1A"/>
                      </a:solidFill>
                      <a:prstDash val="solid"/>
                      <a:round/>
                      <a:headEnd type="none" w="med" len="med"/>
                      <a:tailEnd type="none" w="med" len="med"/>
                    </a:lnL>
                    <a:lnR w="12700" cap="flat" cmpd="sng" algn="ctr">
                      <a:solidFill>
                        <a:srgbClr val="80CC07"/>
                      </a:solidFill>
                      <a:prstDash val="solid"/>
                      <a:round/>
                      <a:headEnd type="none" w="med" len="med"/>
                      <a:tailEnd type="none" w="med" len="med"/>
                    </a:lnR>
                    <a:lnT w="12700" cap="flat" cmpd="sng" algn="ctr">
                      <a:solidFill>
                        <a:srgbClr val="80CC07"/>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1653732159"/>
                  </a:ext>
                </a:extLst>
              </a:tr>
            </a:tbl>
          </a:graphicData>
        </a:graphic>
      </p:graphicFrame>
      <p:sp>
        <p:nvSpPr>
          <p:cNvPr id="6" name="TextBox 5">
            <a:extLst>
              <a:ext uri="{FF2B5EF4-FFF2-40B4-BE49-F238E27FC236}">
                <a16:creationId xmlns:a16="http://schemas.microsoft.com/office/drawing/2014/main" id="{FB71EDC3-344F-4DEE-A267-354F9E927735}"/>
              </a:ext>
            </a:extLst>
          </p:cNvPr>
          <p:cNvSpPr txBox="1"/>
          <p:nvPr/>
        </p:nvSpPr>
        <p:spPr>
          <a:xfrm>
            <a:off x="1726924" y="6550223"/>
            <a:ext cx="6097656"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
        <p:nvSpPr>
          <p:cNvPr id="7" name="Текст 2">
            <a:extLst>
              <a:ext uri="{FF2B5EF4-FFF2-40B4-BE49-F238E27FC236}">
                <a16:creationId xmlns:a16="http://schemas.microsoft.com/office/drawing/2014/main" id="{5700B3A2-33DE-1C07-509D-B9D2AFD2C2AA}"/>
              </a:ext>
            </a:extLst>
          </p:cNvPr>
          <p:cNvSpPr txBox="1">
            <a:spLocks/>
          </p:cNvSpPr>
          <p:nvPr/>
        </p:nvSpPr>
        <p:spPr>
          <a:xfrm>
            <a:off x="177489" y="840086"/>
            <a:ext cx="11176311"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spcBef>
                <a:spcPts val="0"/>
              </a:spcBef>
            </a:pPr>
            <a:r>
              <a:rPr lang="en-US" sz="2200" b="1" dirty="0"/>
              <a:t>Privacy test – </a:t>
            </a:r>
            <a:r>
              <a:rPr lang="ru-RU" sz="2200" dirty="0"/>
              <a:t>на сколько данные защищены от взлома?</a:t>
            </a:r>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endParaRPr lang="en-US" sz="2200" dirty="0"/>
          </a:p>
          <a:p>
            <a:pPr lvl="1">
              <a:lnSpc>
                <a:spcPct val="100000"/>
              </a:lnSpc>
              <a:spcBef>
                <a:spcPts val="0"/>
              </a:spcBef>
            </a:pPr>
            <a:r>
              <a:rPr lang="en" sz="2000" b="1" dirty="0"/>
              <a:t>Adverserial attack </a:t>
            </a:r>
            <a:r>
              <a:rPr lang="en" sz="2000" dirty="0"/>
              <a:t>– </a:t>
            </a:r>
            <a:r>
              <a:rPr lang="ru-RU" sz="2000" dirty="0"/>
              <a:t>На сколько модель чувствительна к атакам на нее?</a:t>
            </a:r>
            <a:r>
              <a:rPr lang="en" sz="2000" b="1" dirty="0"/>
              <a:t> </a:t>
            </a:r>
            <a:endParaRPr lang="ru-RU" sz="2000" b="1" dirty="0"/>
          </a:p>
          <a:p>
            <a:pPr lvl="1">
              <a:lnSpc>
                <a:spcPct val="100000"/>
              </a:lnSpc>
              <a:spcBef>
                <a:spcPts val="0"/>
              </a:spcBef>
            </a:pPr>
            <a:r>
              <a:rPr lang="en-US" sz="2000" b="1" dirty="0"/>
              <a:t>Out-of-distribution test </a:t>
            </a:r>
            <a:r>
              <a:rPr lang="en" sz="2000" dirty="0"/>
              <a:t>–</a:t>
            </a:r>
          </a:p>
          <a:p>
            <a:pPr lvl="1">
              <a:lnSpc>
                <a:spcPct val="100000"/>
              </a:lnSpc>
              <a:spcBef>
                <a:spcPts val="0"/>
              </a:spcBef>
            </a:pPr>
            <a:r>
              <a:rPr lang="en-US" dirty="0"/>
              <a:t>Domain shifts test - </a:t>
            </a:r>
            <a:r>
              <a:rPr lang="en" sz="2000" dirty="0"/>
              <a:t> </a:t>
            </a:r>
            <a:endParaRPr lang="en" sz="2000" b="1" dirty="0"/>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a:t>
            </a:r>
            <a:r>
              <a:rPr lang="ru-RU" sz="2200" dirty="0" err="1"/>
              <a:t>скоринге</a:t>
            </a:r>
            <a:r>
              <a:rPr lang="ru-RU" sz="2200" dirty="0"/>
              <a:t>: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Прямоугольник 4"/>
          <p:cNvSpPr/>
          <p:nvPr/>
        </p:nvSpPr>
        <p:spPr>
          <a:xfrm>
            <a:off x="9711811" y="5114828"/>
            <a:ext cx="2699778" cy="307777"/>
          </a:xfrm>
          <a:prstGeom prst="rect">
            <a:avLst/>
          </a:prstGeom>
        </p:spPr>
        <p:txBody>
          <a:bodyPr wrap="none">
            <a:spAutoFit/>
          </a:bodyPr>
          <a:lstStyle/>
          <a:p>
            <a:r>
              <a:rPr lang="ru-RU" dirty="0"/>
              <a:t>https://arxiv.org/pdf/2310.02727</a:t>
            </a:r>
          </a:p>
        </p:txBody>
      </p:sp>
    </p:spTree>
    <p:extLst>
      <p:ext uri="{BB962C8B-B14F-4D97-AF65-F5344CB8AC3E}">
        <p14:creationId xmlns:p14="http://schemas.microsoft.com/office/powerpoint/2010/main" val="3489841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7E2D1-C274-BD2D-9936-13E60A570A24}"/>
              </a:ext>
            </a:extLst>
          </p:cNvPr>
          <p:cNvSpPr>
            <a:spLocks noGrp="1"/>
          </p:cNvSpPr>
          <p:nvPr>
            <p:ph type="title"/>
          </p:nvPr>
        </p:nvSpPr>
        <p:spPr>
          <a:xfrm>
            <a:off x="205811" y="144235"/>
            <a:ext cx="5690787" cy="1325563"/>
          </a:xfrm>
        </p:spPr>
        <p:txBody>
          <a:bodyPr/>
          <a:lstStyle/>
          <a:p>
            <a:r>
              <a:rPr lang="ru-RU" dirty="0">
                <a:latin typeface="+mn-lt"/>
              </a:rPr>
              <a:t>Уровни и проблемы доверия </a:t>
            </a:r>
          </a:p>
        </p:txBody>
      </p:sp>
      <p:sp>
        <p:nvSpPr>
          <p:cNvPr id="3" name="Текст 2">
            <a:extLst>
              <a:ext uri="{FF2B5EF4-FFF2-40B4-BE49-F238E27FC236}">
                <a16:creationId xmlns:a16="http://schemas.microsoft.com/office/drawing/2014/main" id="{2E2420F6-C27D-0F01-C078-E4DDD6865840}"/>
              </a:ext>
            </a:extLst>
          </p:cNvPr>
          <p:cNvSpPr>
            <a:spLocks noGrp="1"/>
          </p:cNvSpPr>
          <p:nvPr>
            <p:ph type="body" idx="1"/>
          </p:nvPr>
        </p:nvSpPr>
        <p:spPr/>
        <p:txBody>
          <a:bodyPr/>
          <a:lstStyle/>
          <a:p>
            <a:endParaRPr lang="ru-RU">
              <a:latin typeface="+mn-lt"/>
            </a:endParaRPr>
          </a:p>
        </p:txBody>
      </p:sp>
      <p:pic>
        <p:nvPicPr>
          <p:cNvPr id="4" name="Рисунок 3">
            <a:extLst>
              <a:ext uri="{FF2B5EF4-FFF2-40B4-BE49-F238E27FC236}">
                <a16:creationId xmlns:a16="http://schemas.microsoft.com/office/drawing/2014/main" id="{BB07E1F4-8D1A-B390-AF91-E9FECA3837B6}"/>
              </a:ext>
            </a:extLst>
          </p:cNvPr>
          <p:cNvPicPr>
            <a:picLocks noChangeAspect="1"/>
          </p:cNvPicPr>
          <p:nvPr/>
        </p:nvPicPr>
        <p:blipFill>
          <a:blip r:embed="rId2"/>
          <a:stretch>
            <a:fillRect/>
          </a:stretch>
        </p:blipFill>
        <p:spPr>
          <a:xfrm>
            <a:off x="42793" y="1825625"/>
            <a:ext cx="6267185" cy="4740563"/>
          </a:xfrm>
          <a:prstGeom prst="rect">
            <a:avLst/>
          </a:prstGeom>
        </p:spPr>
      </p:pic>
      <p:pic>
        <p:nvPicPr>
          <p:cNvPr id="5" name="Рисунок 4">
            <a:extLst>
              <a:ext uri="{FF2B5EF4-FFF2-40B4-BE49-F238E27FC236}">
                <a16:creationId xmlns:a16="http://schemas.microsoft.com/office/drawing/2014/main" id="{7D3AD189-498C-6713-9F41-4A3C6F5A11B7}"/>
              </a:ext>
            </a:extLst>
          </p:cNvPr>
          <p:cNvPicPr>
            <a:picLocks noChangeAspect="1"/>
          </p:cNvPicPr>
          <p:nvPr/>
        </p:nvPicPr>
        <p:blipFill>
          <a:blip r:embed="rId3"/>
          <a:stretch>
            <a:fillRect/>
          </a:stretch>
        </p:blipFill>
        <p:spPr>
          <a:xfrm>
            <a:off x="6494804" y="3522532"/>
            <a:ext cx="5418658" cy="3027691"/>
          </a:xfrm>
          <a:prstGeom prst="rect">
            <a:avLst/>
          </a:prstGeom>
        </p:spPr>
      </p:pic>
      <p:sp>
        <p:nvSpPr>
          <p:cNvPr id="6" name="TextBox 5">
            <a:extLst>
              <a:ext uri="{FF2B5EF4-FFF2-40B4-BE49-F238E27FC236}">
                <a16:creationId xmlns:a16="http://schemas.microsoft.com/office/drawing/2014/main" id="{7AF083B0-2155-0C60-7C87-422C6FC99166}"/>
              </a:ext>
            </a:extLst>
          </p:cNvPr>
          <p:cNvSpPr txBox="1"/>
          <p:nvPr/>
        </p:nvSpPr>
        <p:spPr>
          <a:xfrm>
            <a:off x="8370012" y="6550223"/>
            <a:ext cx="3193072"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stepik.org</a:t>
            </a:r>
            <a:r>
              <a:rPr lang="ru-RU" dirty="0">
                <a:latin typeface="+mn-lt"/>
              </a:rPr>
              <a:t>/</a:t>
            </a:r>
            <a:r>
              <a:rPr lang="ru-RU" dirty="0" err="1">
                <a:latin typeface="+mn-lt"/>
              </a:rPr>
              <a:t>lesson</a:t>
            </a:r>
            <a:r>
              <a:rPr lang="ru-RU" dirty="0">
                <a:latin typeface="+mn-lt"/>
              </a:rPr>
              <a:t>/819859/</a:t>
            </a:r>
          </a:p>
        </p:txBody>
      </p:sp>
      <p:pic>
        <p:nvPicPr>
          <p:cNvPr id="8" name="Рисунок 7">
            <a:extLst>
              <a:ext uri="{FF2B5EF4-FFF2-40B4-BE49-F238E27FC236}">
                <a16:creationId xmlns:a16="http://schemas.microsoft.com/office/drawing/2014/main" id="{E6B065B8-468D-513D-6540-4DD1220CBBBC}"/>
              </a:ext>
            </a:extLst>
          </p:cNvPr>
          <p:cNvPicPr>
            <a:picLocks noChangeAspect="1"/>
          </p:cNvPicPr>
          <p:nvPr/>
        </p:nvPicPr>
        <p:blipFill>
          <a:blip r:embed="rId4"/>
          <a:stretch>
            <a:fillRect/>
          </a:stretch>
        </p:blipFill>
        <p:spPr>
          <a:xfrm>
            <a:off x="6266249" y="225332"/>
            <a:ext cx="5538354" cy="1846118"/>
          </a:xfrm>
          <a:prstGeom prst="rect">
            <a:avLst/>
          </a:prstGeom>
        </p:spPr>
      </p:pic>
      <p:sp>
        <p:nvSpPr>
          <p:cNvPr id="9" name="TextBox 8"/>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0" name="TextBox 9"/>
          <p:cNvSpPr txBox="1"/>
          <p:nvPr/>
        </p:nvSpPr>
        <p:spPr>
          <a:xfrm>
            <a:off x="8140308" y="2015891"/>
            <a:ext cx="2008007" cy="1384995"/>
          </a:xfrm>
          <a:prstGeom prst="rect">
            <a:avLst/>
          </a:prstGeom>
          <a:noFill/>
        </p:spPr>
        <p:txBody>
          <a:bodyPr wrap="square" rtlCol="0">
            <a:spAutoFit/>
          </a:bodyPr>
          <a:lstStyle/>
          <a:p>
            <a:pPr algn="ctr"/>
            <a:r>
              <a:rPr lang="ru-RU" dirty="0">
                <a:latin typeface="+mn-lt"/>
              </a:rPr>
              <a:t>Хранение, обработка и передача информации, включая и облачную инфраструктуру и системное ПО</a:t>
            </a:r>
          </a:p>
        </p:txBody>
      </p:sp>
      <p:sp>
        <p:nvSpPr>
          <p:cNvPr id="11" name="TextBox 10"/>
          <p:cNvSpPr txBox="1"/>
          <p:nvPr/>
        </p:nvSpPr>
        <p:spPr>
          <a:xfrm>
            <a:off x="10453485" y="2071450"/>
            <a:ext cx="1109599" cy="307777"/>
          </a:xfrm>
          <a:prstGeom prst="rect">
            <a:avLst/>
          </a:prstGeom>
          <a:noFill/>
        </p:spPr>
        <p:txBody>
          <a:bodyPr wrap="none" rtlCol="0">
            <a:spAutoFit/>
          </a:bodyPr>
          <a:lstStyle/>
          <a:p>
            <a:r>
              <a:rPr lang="ru-RU" dirty="0">
                <a:latin typeface="+mn-lt"/>
              </a:rPr>
              <a:t>Алгоритмы</a:t>
            </a:r>
          </a:p>
        </p:txBody>
      </p:sp>
    </p:spTree>
    <p:extLst>
      <p:ext uri="{BB962C8B-B14F-4D97-AF65-F5344CB8AC3E}">
        <p14:creationId xmlns:p14="http://schemas.microsoft.com/office/powerpoint/2010/main" val="75914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87D2D8-7916-0BDE-AC7E-E4185DA95C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DC645D79-460F-2941-3074-8F42E4C4C716}"/>
              </a:ext>
            </a:extLst>
          </p:cNvPr>
          <p:cNvSpPr>
            <a:spLocks noGrp="1"/>
          </p:cNvSpPr>
          <p:nvPr>
            <p:ph type="body" idx="1"/>
          </p:nvPr>
        </p:nvSpPr>
        <p:spPr/>
        <p:txBody>
          <a:bodyPr/>
          <a:lstStyle/>
          <a:p>
            <a:endParaRPr lang="ru-RU"/>
          </a:p>
        </p:txBody>
      </p:sp>
      <p:pic>
        <p:nvPicPr>
          <p:cNvPr id="1026" name="Picture 2">
            <a:extLst>
              <a:ext uri="{FF2B5EF4-FFF2-40B4-BE49-F238E27FC236}">
                <a16:creationId xmlns:a16="http://schemas.microsoft.com/office/drawing/2014/main" id="{59F2A3CE-9C72-C770-99E5-E9B09AECF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49" y="137077"/>
            <a:ext cx="11140264" cy="6196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96DBA-A8D9-5818-CDC5-2CBC63BAA3D4}"/>
              </a:ext>
            </a:extLst>
          </p:cNvPr>
          <p:cNvSpPr txBox="1"/>
          <p:nvPr/>
        </p:nvSpPr>
        <p:spPr>
          <a:xfrm>
            <a:off x="1885950" y="6492875"/>
            <a:ext cx="6097656" cy="307777"/>
          </a:xfrm>
          <a:prstGeom prst="rect">
            <a:avLst/>
          </a:prstGeom>
          <a:noFill/>
        </p:spPr>
        <p:txBody>
          <a:bodyPr wrap="square">
            <a:spAutoFit/>
          </a:bodyPr>
          <a:lstStyle/>
          <a:p>
            <a:pPr algn="l">
              <a:buFont typeface="Arial" panose="020B0604020202020204" pitchFamily="34" charset="0"/>
              <a:buChar char="•"/>
            </a:pPr>
            <a:r>
              <a:rPr lang="en" dirty="0">
                <a:solidFill>
                  <a:srgbClr val="525254"/>
                </a:solidFill>
                <a:effectLst/>
                <a:latin typeface="Arial" panose="020B0604020202020204" pitchFamily="34" charset="0"/>
              </a:rPr>
              <a:t>DOI: </a:t>
            </a:r>
            <a:r>
              <a:rPr lang="en" u="sng" dirty="0">
                <a:solidFill>
                  <a:srgbClr val="525254"/>
                </a:solidFill>
                <a:effectLst/>
                <a:latin typeface="Arial" panose="020B0604020202020204" pitchFamily="34" charset="0"/>
                <a:hlinkClick r:id="rId4"/>
              </a:rPr>
              <a:t>10.3389/fcvm.2022.1016032</a:t>
            </a:r>
            <a:endParaRPr lang="en" dirty="0">
              <a:solidFill>
                <a:srgbClr val="525254"/>
              </a:solidFill>
              <a:effectLst/>
              <a:latin typeface="Arial" panose="020B0604020202020204" pitchFamily="34" charset="0"/>
            </a:endParaRPr>
          </a:p>
        </p:txBody>
      </p:sp>
    </p:spTree>
    <p:extLst>
      <p:ext uri="{BB962C8B-B14F-4D97-AF65-F5344CB8AC3E}">
        <p14:creationId xmlns:p14="http://schemas.microsoft.com/office/powerpoint/2010/main" val="318934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BA22-B1FF-DC2D-B8F4-9B9D1AB0F4A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A90C90-FF95-6F92-E79F-481E6E3CA730}"/>
              </a:ext>
            </a:extLst>
          </p:cNvPr>
          <p:cNvSpPr>
            <a:spLocks noGrp="1"/>
          </p:cNvSpPr>
          <p:nvPr>
            <p:ph type="title"/>
          </p:nvPr>
        </p:nvSpPr>
        <p:spPr>
          <a:xfrm>
            <a:off x="69669" y="195597"/>
            <a:ext cx="11284131" cy="784369"/>
          </a:xfrm>
        </p:spPr>
        <p:txBody>
          <a:bodyPr>
            <a:normAutofit fontScale="90000"/>
          </a:bodyPr>
          <a:lstStyle/>
          <a:p>
            <a:r>
              <a:rPr lang="en-US" dirty="0" err="1"/>
              <a:t>Проблема</a:t>
            </a:r>
            <a:r>
              <a:rPr lang="ru-RU" dirty="0"/>
              <a:t>: Устойчивость (робастность) решений</a:t>
            </a:r>
          </a:p>
        </p:txBody>
      </p:sp>
      <p:sp>
        <p:nvSpPr>
          <p:cNvPr id="3" name="Текст 2">
            <a:extLst>
              <a:ext uri="{FF2B5EF4-FFF2-40B4-BE49-F238E27FC236}">
                <a16:creationId xmlns:a16="http://schemas.microsoft.com/office/drawing/2014/main" id="{5700B3A2-33DE-1C07-509D-B9D2AFD2C2AA}"/>
              </a:ext>
            </a:extLst>
          </p:cNvPr>
          <p:cNvSpPr>
            <a:spLocks noGrp="1"/>
          </p:cNvSpPr>
          <p:nvPr>
            <p:ph type="body" idx="1"/>
          </p:nvPr>
        </p:nvSpPr>
        <p:spPr>
          <a:xfrm>
            <a:off x="217883" y="1302190"/>
            <a:ext cx="11176311" cy="4351338"/>
          </a:xfrm>
        </p:spPr>
        <p:txBody>
          <a:bodyPr>
            <a:normAutofit/>
          </a:bodyPr>
          <a:lstStyle/>
          <a:p>
            <a:pPr>
              <a:lnSpc>
                <a:spcPct val="100000"/>
              </a:lnSpc>
              <a:spcBef>
                <a:spcPts val="0"/>
              </a:spcBef>
            </a:pPr>
            <a:endParaRPr lang="ru-RU" sz="2200" b="1" dirty="0"/>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скоринге: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TextBox 4">
            <a:extLst>
              <a:ext uri="{FF2B5EF4-FFF2-40B4-BE49-F238E27FC236}">
                <a16:creationId xmlns:a16="http://schemas.microsoft.com/office/drawing/2014/main" id="{74979675-4C00-684D-97C8-F901E94BE9AA}"/>
              </a:ext>
            </a:extLst>
          </p:cNvPr>
          <p:cNvSpPr txBox="1"/>
          <p:nvPr/>
        </p:nvSpPr>
        <p:spPr>
          <a:xfrm>
            <a:off x="217883" y="6354626"/>
            <a:ext cx="6097836" cy="307777"/>
          </a:xfrm>
          <a:prstGeom prst="rect">
            <a:avLst/>
          </a:prstGeom>
          <a:noFill/>
        </p:spPr>
        <p:txBody>
          <a:bodyPr wrap="square">
            <a:spAutoFit/>
          </a:bodyPr>
          <a:lstStyle/>
          <a:p>
            <a:r>
              <a:rPr lang="en" dirty="0"/>
              <a:t>https://</a:t>
            </a:r>
            <a:r>
              <a:rPr lang="en" dirty="0" err="1"/>
              <a:t>en.wikipedia.org</a:t>
            </a:r>
            <a:r>
              <a:rPr lang="en" dirty="0"/>
              <a:t>/wiki/Simpson%27s_paradox</a:t>
            </a:r>
            <a:endParaRPr lang="ru-RU" dirty="0"/>
          </a:p>
        </p:txBody>
      </p:sp>
      <p:pic>
        <p:nvPicPr>
          <p:cNvPr id="4" name="Рисунок 3">
            <a:extLst>
              <a:ext uri="{FF2B5EF4-FFF2-40B4-BE49-F238E27FC236}">
                <a16:creationId xmlns:a16="http://schemas.microsoft.com/office/drawing/2014/main" id="{77D3041A-DF47-772F-8A5E-95CEC8652B35}"/>
              </a:ext>
            </a:extLst>
          </p:cNvPr>
          <p:cNvPicPr>
            <a:picLocks noChangeAspect="1"/>
          </p:cNvPicPr>
          <p:nvPr/>
        </p:nvPicPr>
        <p:blipFill>
          <a:blip r:embed="rId2"/>
          <a:stretch>
            <a:fillRect/>
          </a:stretch>
        </p:blipFill>
        <p:spPr>
          <a:xfrm>
            <a:off x="4888920" y="4604984"/>
            <a:ext cx="2853598" cy="2097089"/>
          </a:xfrm>
          <a:prstGeom prst="rect">
            <a:avLst/>
          </a:prstGeom>
        </p:spPr>
      </p:pic>
      <p:pic>
        <p:nvPicPr>
          <p:cNvPr id="7" name="Рисунок 6">
            <a:extLst>
              <a:ext uri="{FF2B5EF4-FFF2-40B4-BE49-F238E27FC236}">
                <a16:creationId xmlns:a16="http://schemas.microsoft.com/office/drawing/2014/main" id="{E7512EA5-4B8D-C5DB-B4FC-FDCE61BC1E32}"/>
              </a:ext>
            </a:extLst>
          </p:cNvPr>
          <p:cNvPicPr>
            <a:picLocks noChangeAspect="1"/>
          </p:cNvPicPr>
          <p:nvPr/>
        </p:nvPicPr>
        <p:blipFill>
          <a:blip r:embed="rId3"/>
          <a:stretch>
            <a:fillRect/>
          </a:stretch>
        </p:blipFill>
        <p:spPr>
          <a:xfrm>
            <a:off x="7797488" y="4532208"/>
            <a:ext cx="2784060" cy="1976306"/>
          </a:xfrm>
          <a:prstGeom prst="rect">
            <a:avLst/>
          </a:prstGeom>
        </p:spPr>
      </p:pic>
    </p:spTree>
    <p:extLst>
      <p:ext uri="{BB962C8B-B14F-4D97-AF65-F5344CB8AC3E}">
        <p14:creationId xmlns:p14="http://schemas.microsoft.com/office/powerpoint/2010/main" val="2847325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ABCB69-A039-ED45-8726-A79618922C25}"/>
              </a:ext>
            </a:extLst>
          </p:cNvPr>
          <p:cNvSpPr>
            <a:spLocks noGrp="1"/>
          </p:cNvSpPr>
          <p:nvPr>
            <p:ph type="title"/>
          </p:nvPr>
        </p:nvSpPr>
        <p:spPr/>
        <p:txBody>
          <a:bodyPr/>
          <a:lstStyle/>
          <a:p>
            <a:endParaRPr lang="ru-RU" dirty="0"/>
          </a:p>
        </p:txBody>
      </p:sp>
      <p:sp>
        <p:nvSpPr>
          <p:cNvPr id="3" name="Текст 2">
            <a:extLst>
              <a:ext uri="{FF2B5EF4-FFF2-40B4-BE49-F238E27FC236}">
                <a16:creationId xmlns:a16="http://schemas.microsoft.com/office/drawing/2014/main" id="{CD167A43-62BA-6DEC-7058-412645BCF21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71C8B0E-B409-025A-E557-C4AD4F839A41}"/>
              </a:ext>
            </a:extLst>
          </p:cNvPr>
          <p:cNvPicPr>
            <a:picLocks noChangeAspect="1"/>
          </p:cNvPicPr>
          <p:nvPr/>
        </p:nvPicPr>
        <p:blipFill>
          <a:blip r:embed="rId2"/>
          <a:stretch>
            <a:fillRect/>
          </a:stretch>
        </p:blipFill>
        <p:spPr>
          <a:xfrm>
            <a:off x="235673" y="430966"/>
            <a:ext cx="4567507" cy="4746625"/>
          </a:xfrm>
          <a:prstGeom prst="rect">
            <a:avLst/>
          </a:prstGeom>
        </p:spPr>
      </p:pic>
      <p:pic>
        <p:nvPicPr>
          <p:cNvPr id="6" name="Рисунок 5">
            <a:extLst>
              <a:ext uri="{FF2B5EF4-FFF2-40B4-BE49-F238E27FC236}">
                <a16:creationId xmlns:a16="http://schemas.microsoft.com/office/drawing/2014/main" id="{846D43FF-DC9E-08BE-3B40-6C0D54555E72}"/>
              </a:ext>
            </a:extLst>
          </p:cNvPr>
          <p:cNvPicPr>
            <a:picLocks noChangeAspect="1"/>
          </p:cNvPicPr>
          <p:nvPr/>
        </p:nvPicPr>
        <p:blipFill>
          <a:blip r:embed="rId3"/>
          <a:stretch>
            <a:fillRect/>
          </a:stretch>
        </p:blipFill>
        <p:spPr>
          <a:xfrm>
            <a:off x="0" y="5495090"/>
            <a:ext cx="5562600" cy="1346200"/>
          </a:xfrm>
          <a:prstGeom prst="rect">
            <a:avLst/>
          </a:prstGeom>
        </p:spPr>
      </p:pic>
      <p:pic>
        <p:nvPicPr>
          <p:cNvPr id="8" name="Рисунок 7">
            <a:extLst>
              <a:ext uri="{FF2B5EF4-FFF2-40B4-BE49-F238E27FC236}">
                <a16:creationId xmlns:a16="http://schemas.microsoft.com/office/drawing/2014/main" id="{F94C5F97-2B49-C4B6-0B9C-5DC428C17043}"/>
              </a:ext>
            </a:extLst>
          </p:cNvPr>
          <p:cNvPicPr>
            <a:picLocks noChangeAspect="1"/>
          </p:cNvPicPr>
          <p:nvPr/>
        </p:nvPicPr>
        <p:blipFill>
          <a:blip r:embed="rId4"/>
          <a:stretch>
            <a:fillRect/>
          </a:stretch>
        </p:blipFill>
        <p:spPr>
          <a:xfrm>
            <a:off x="5405707" y="617497"/>
            <a:ext cx="6184900" cy="3200400"/>
          </a:xfrm>
          <a:prstGeom prst="rect">
            <a:avLst/>
          </a:prstGeom>
        </p:spPr>
      </p:pic>
      <p:sp>
        <p:nvSpPr>
          <p:cNvPr id="9" name="TextBox 8">
            <a:extLst>
              <a:ext uri="{FF2B5EF4-FFF2-40B4-BE49-F238E27FC236}">
                <a16:creationId xmlns:a16="http://schemas.microsoft.com/office/drawing/2014/main" id="{54D4562E-8EA2-A960-E9E6-EB6F9349FF6C}"/>
              </a:ext>
            </a:extLst>
          </p:cNvPr>
          <p:cNvSpPr txBox="1"/>
          <p:nvPr/>
        </p:nvSpPr>
        <p:spPr>
          <a:xfrm>
            <a:off x="7913914" y="6474913"/>
            <a:ext cx="3148619" cy="307777"/>
          </a:xfrm>
          <a:prstGeom prst="rect">
            <a:avLst/>
          </a:prstGeom>
          <a:noFill/>
        </p:spPr>
        <p:txBody>
          <a:bodyPr wrap="none" rtlCol="0">
            <a:spAutoFit/>
          </a:bodyPr>
          <a:lstStyle/>
          <a:p>
            <a:r>
              <a:rPr lang="en" dirty="0"/>
              <a:t>https://</a:t>
            </a:r>
            <a:r>
              <a:rPr lang="en" dirty="0" err="1"/>
              <a:t>stepik.org</a:t>
            </a:r>
            <a:r>
              <a:rPr lang="en" dirty="0"/>
              <a:t>/lesson/803957/step/</a:t>
            </a:r>
            <a:endParaRPr lang="ru-RU" dirty="0"/>
          </a:p>
        </p:txBody>
      </p:sp>
      <p:pic>
        <p:nvPicPr>
          <p:cNvPr id="11" name="Рисунок 10">
            <a:extLst>
              <a:ext uri="{FF2B5EF4-FFF2-40B4-BE49-F238E27FC236}">
                <a16:creationId xmlns:a16="http://schemas.microsoft.com/office/drawing/2014/main" id="{DE25D335-9FE5-258D-E59C-6388503F03B7}"/>
              </a:ext>
            </a:extLst>
          </p:cNvPr>
          <p:cNvPicPr>
            <a:picLocks noChangeAspect="1"/>
          </p:cNvPicPr>
          <p:nvPr/>
        </p:nvPicPr>
        <p:blipFill>
          <a:blip r:embed="rId5"/>
          <a:stretch>
            <a:fillRect/>
          </a:stretch>
        </p:blipFill>
        <p:spPr>
          <a:xfrm>
            <a:off x="8035834" y="4360862"/>
            <a:ext cx="3403600" cy="2133600"/>
          </a:xfrm>
          <a:prstGeom prst="rect">
            <a:avLst/>
          </a:prstGeom>
        </p:spPr>
      </p:pic>
    </p:spTree>
    <p:extLst>
      <p:ext uri="{BB962C8B-B14F-4D97-AF65-F5344CB8AC3E}">
        <p14:creationId xmlns:p14="http://schemas.microsoft.com/office/powerpoint/2010/main" val="51718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FB1CF-79C8-5065-E57D-A79E7537305E}"/>
              </a:ext>
            </a:extLst>
          </p:cNvPr>
          <p:cNvSpPr>
            <a:spLocks noGrp="1"/>
          </p:cNvSpPr>
          <p:nvPr>
            <p:ph type="title"/>
          </p:nvPr>
        </p:nvSpPr>
        <p:spPr>
          <a:xfrm>
            <a:off x="85557" y="374313"/>
            <a:ext cx="10515600" cy="489117"/>
          </a:xfrm>
        </p:spPr>
        <p:txBody>
          <a:bodyPr>
            <a:normAutofit fontScale="90000"/>
          </a:bodyPr>
          <a:lstStyle/>
          <a:p>
            <a:r>
              <a:rPr lang="ru-RU" dirty="0"/>
              <a:t>Самоконтролируемое обучение</a:t>
            </a:r>
          </a:p>
        </p:txBody>
      </p:sp>
      <p:sp>
        <p:nvSpPr>
          <p:cNvPr id="3" name="Текст 2">
            <a:extLst>
              <a:ext uri="{FF2B5EF4-FFF2-40B4-BE49-F238E27FC236}">
                <a16:creationId xmlns:a16="http://schemas.microsoft.com/office/drawing/2014/main" id="{93BB21DE-488C-F0D2-10B0-1549F278581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64F8741E-1709-7574-A69B-3D6F623BB998}"/>
              </a:ext>
            </a:extLst>
          </p:cNvPr>
          <p:cNvPicPr>
            <a:picLocks noChangeAspect="1"/>
          </p:cNvPicPr>
          <p:nvPr/>
        </p:nvPicPr>
        <p:blipFill>
          <a:blip r:embed="rId2"/>
          <a:stretch>
            <a:fillRect/>
          </a:stretch>
        </p:blipFill>
        <p:spPr>
          <a:xfrm>
            <a:off x="186823" y="1077828"/>
            <a:ext cx="7035831" cy="3719763"/>
          </a:xfrm>
          <a:prstGeom prst="rect">
            <a:avLst/>
          </a:prstGeom>
        </p:spPr>
      </p:pic>
    </p:spTree>
    <p:extLst>
      <p:ext uri="{BB962C8B-B14F-4D97-AF65-F5344CB8AC3E}">
        <p14:creationId xmlns:p14="http://schemas.microsoft.com/office/powerpoint/2010/main" val="228386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a:xfrm>
            <a:off x="77118" y="1825624"/>
            <a:ext cx="11276682" cy="4773479"/>
          </a:xfrm>
        </p:spPr>
        <p:txBody>
          <a:bodyPr>
            <a:normAutofit fontScale="92500" lnSpcReduction="10000"/>
          </a:bodyPr>
          <a:lstStyle/>
          <a:p>
            <a:r>
              <a:rPr lang="ru-RU" dirty="0"/>
              <a:t>Нюансы</a:t>
            </a:r>
          </a:p>
          <a:p>
            <a:r>
              <a:rPr lang="ru-RU" dirty="0"/>
              <a:t>Почему не все модельки по умолчанию пытаются сделать робастными к всевозможным трансформациям?</a:t>
            </a:r>
          </a:p>
          <a:p>
            <a:r>
              <a:rPr lang="ru-RU" dirty="0"/>
              <a:t>1) Часто это ведёт к ухудшению метрик на "стандартных" тестовых сетах и не всегда выгодно для конкретной задачи</a:t>
            </a:r>
          </a:p>
          <a:p>
            <a:r>
              <a:rPr lang="ru-RU" dirty="0"/>
              <a:t>2) Многие методы робастного обучения значительно замедляют обучение.</a:t>
            </a:r>
          </a:p>
          <a:p>
            <a:r>
              <a:rPr lang="ru-RU" dirty="0"/>
              <a:t>3) Робастность к одному типу шума совсем не означает робастность к другому. Более того, например, робастность к L-</a:t>
            </a:r>
            <a:r>
              <a:rPr lang="ru-RU" dirty="0" err="1"/>
              <a:t>inf</a:t>
            </a:r>
            <a:r>
              <a:rPr lang="ru-RU" dirty="0"/>
              <a:t>-пертурбациям совсем необязательно ведёт к робастности к L2-трансформациям</a:t>
            </a:r>
          </a:p>
          <a:p>
            <a:r>
              <a:rPr lang="ru-RU" dirty="0"/>
              <a:t>4) Сложно априори выбрать правильный сет пертурбаций, который улучшит качество и надёжность модели в </a:t>
            </a:r>
            <a:r>
              <a:rPr lang="ru-RU" dirty="0" err="1"/>
              <a:t>продакшн</a:t>
            </a:r>
            <a:r>
              <a:rPr lang="ru-RU" dirty="0"/>
              <a:t>-среде</a:t>
            </a:r>
          </a:p>
          <a:p>
            <a:endParaRPr lang="ru-RU" dirty="0"/>
          </a:p>
        </p:txBody>
      </p:sp>
    </p:spTree>
    <p:extLst>
      <p:ext uri="{BB962C8B-B14F-4D97-AF65-F5344CB8AC3E}">
        <p14:creationId xmlns:p14="http://schemas.microsoft.com/office/powerpoint/2010/main" val="250352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1AAD5F-8065-CAC1-488D-4D1959F7EBFF}"/>
              </a:ext>
            </a:extLst>
          </p:cNvPr>
          <p:cNvSpPr>
            <a:spLocks noGrp="1"/>
          </p:cNvSpPr>
          <p:nvPr>
            <p:ph type="title"/>
          </p:nvPr>
        </p:nvSpPr>
        <p:spPr>
          <a:xfrm>
            <a:off x="212558" y="120316"/>
            <a:ext cx="10515600" cy="850064"/>
          </a:xfrm>
        </p:spPr>
        <p:txBody>
          <a:bodyPr/>
          <a:lstStyle/>
          <a:p>
            <a:r>
              <a:rPr lang="ru-RU" b="1" i="0" dirty="0">
                <a:solidFill>
                  <a:srgbClr val="222222"/>
                </a:solidFill>
                <a:effectLst/>
                <a:latin typeface="Roboto" panose="02000000000000000000" pitchFamily="2" charset="0"/>
              </a:rPr>
              <a:t>Методы оценки робастности</a:t>
            </a:r>
            <a:endParaRPr lang="ru-RU" dirty="0"/>
          </a:p>
        </p:txBody>
      </p:sp>
      <p:sp>
        <p:nvSpPr>
          <p:cNvPr id="3" name="Текст 2">
            <a:extLst>
              <a:ext uri="{FF2B5EF4-FFF2-40B4-BE49-F238E27FC236}">
                <a16:creationId xmlns:a16="http://schemas.microsoft.com/office/drawing/2014/main" id="{19F1A7B8-CFAE-DFDD-AD1E-58D2A3A035D6}"/>
              </a:ext>
            </a:extLst>
          </p:cNvPr>
          <p:cNvSpPr>
            <a:spLocks noGrp="1"/>
          </p:cNvSpPr>
          <p:nvPr>
            <p:ph type="body" idx="1"/>
          </p:nvPr>
        </p:nvSpPr>
        <p:spPr>
          <a:xfrm>
            <a:off x="212559" y="794085"/>
            <a:ext cx="11867146" cy="5919536"/>
          </a:xfrm>
        </p:spPr>
        <p:txBody>
          <a:bodyPr>
            <a:normAutofit fontScale="62500" lnSpcReduction="20000"/>
          </a:bodyPr>
          <a:lstStyle/>
          <a:p>
            <a:pPr algn="l" rtl="0">
              <a:lnSpc>
                <a:spcPct val="120000"/>
              </a:lnSpc>
              <a:spcBef>
                <a:spcPts val="0"/>
              </a:spcBef>
            </a:pPr>
            <a:r>
              <a:rPr lang="en-US" b="1" i="0" dirty="0">
                <a:solidFill>
                  <a:srgbClr val="222222"/>
                </a:solidFill>
                <a:effectLst/>
                <a:latin typeface="Roboto" panose="02000000000000000000" pitchFamily="2" charset="0"/>
              </a:rPr>
              <a:t>C</a:t>
            </a:r>
            <a:r>
              <a:rPr lang="ru-RU" b="1" i="0" dirty="0" err="1">
                <a:solidFill>
                  <a:srgbClr val="222222"/>
                </a:solidFill>
                <a:effectLst/>
                <a:latin typeface="Roboto" panose="02000000000000000000" pitchFamily="2" charset="0"/>
              </a:rPr>
              <a:t>татистические</a:t>
            </a:r>
            <a:r>
              <a:rPr lang="ru-RU" b="1" i="0" dirty="0">
                <a:solidFill>
                  <a:srgbClr val="222222"/>
                </a:solidFill>
                <a:effectLst/>
                <a:latin typeface="Roboto" panose="02000000000000000000" pitchFamily="2" charset="0"/>
              </a:rPr>
              <a:t> методы </a:t>
            </a:r>
            <a:r>
              <a:rPr lang="ru-RU" b="0" i="0" dirty="0">
                <a:solidFill>
                  <a:srgbClr val="222222"/>
                </a:solidFill>
                <a:effectLst/>
                <a:latin typeface="Roboto" panose="02000000000000000000" pitchFamily="2" charset="0"/>
              </a:rPr>
              <a:t>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достигают ли свойства системы желаемого целевого порога (например, сколько дефектных единиц продукции произведено?);</a:t>
            </a:r>
          </a:p>
          <a:p>
            <a:pPr lvl="1">
              <a:lnSpc>
                <a:spcPct val="120000"/>
              </a:lnSpc>
              <a:spcBef>
                <a:spcPts val="0"/>
              </a:spcBef>
            </a:pPr>
            <a:r>
              <a:rPr lang="ru-RU" b="0" i="0" dirty="0">
                <a:solidFill>
                  <a:srgbClr val="222222"/>
                </a:solidFill>
                <a:effectLst/>
                <a:latin typeface="Roboto" panose="02000000000000000000" pitchFamily="2" charset="0"/>
              </a:rPr>
              <a:t>п</a:t>
            </a:r>
            <a:r>
              <a:rPr lang="ru-RU" b="1" i="0" dirty="0">
                <a:solidFill>
                  <a:srgbClr val="222222"/>
                </a:solidFill>
                <a:effectLst/>
                <a:latin typeface="Roboto" panose="02000000000000000000" pitchFamily="2" charset="0"/>
              </a:rPr>
              <a:t>ри использовании статистических методов: </a:t>
            </a:r>
            <a:r>
              <a:rPr lang="ru-RU" b="0" i="0" dirty="0">
                <a:solidFill>
                  <a:srgbClr val="222222"/>
                </a:solidFill>
                <a:effectLst/>
                <a:latin typeface="Roboto" panose="02000000000000000000" pitchFamily="2" charset="0"/>
              </a:rPr>
              <a:t>как изменение условий влияет на измеренные рабочие характеристики?</a:t>
            </a:r>
            <a:endParaRPr lang="en-US" b="0" i="0" dirty="0">
              <a:solidFill>
                <a:srgbClr val="222222"/>
              </a:solidFill>
              <a:effectLst/>
              <a:latin typeface="Roboto" panose="02000000000000000000" pitchFamily="2" charset="0"/>
            </a:endParaRPr>
          </a:p>
          <a:p>
            <a:pPr lvl="1">
              <a:lnSpc>
                <a:spcPct val="120000"/>
              </a:lnSpc>
              <a:spcBef>
                <a:spcPts val="0"/>
              </a:spcBef>
            </a:pPr>
            <a:r>
              <a:rPr lang="en-US" dirty="0" err="1">
                <a:solidFill>
                  <a:srgbClr val="222222"/>
                </a:solidFill>
                <a:latin typeface="Roboto" panose="02000000000000000000" pitchFamily="2" charset="0"/>
              </a:rPr>
              <a:t>метрики</a:t>
            </a:r>
            <a:endParaRPr lang="ru-RU" b="0" i="0" dirty="0">
              <a:solidFill>
                <a:srgbClr val="222222"/>
              </a:solidFill>
              <a:effectLst/>
              <a:latin typeface="Roboto" panose="02000000000000000000" pitchFamily="2" charset="0"/>
            </a:endParaRPr>
          </a:p>
          <a:p>
            <a:pPr algn="l" rtl="0">
              <a:lnSpc>
                <a:spcPct val="120000"/>
              </a:lnSpc>
              <a:spcBef>
                <a:spcPts val="0"/>
              </a:spcBef>
            </a:pPr>
            <a:r>
              <a:rPr lang="ru-RU" b="1" i="0" dirty="0">
                <a:solidFill>
                  <a:srgbClr val="222222"/>
                </a:solidFill>
                <a:effectLst/>
                <a:latin typeface="Roboto" panose="02000000000000000000" pitchFamily="2" charset="0"/>
              </a:rPr>
              <a:t>Формальные методы </a:t>
            </a:r>
            <a:r>
              <a:rPr lang="ru-RU" b="0" i="0" dirty="0">
                <a:solidFill>
                  <a:srgbClr val="222222"/>
                </a:solidFill>
                <a:effectLst/>
                <a:latin typeface="Roboto" panose="02000000000000000000" pitchFamily="2" charset="0"/>
              </a:rPr>
              <a:t>полагаются на надежное формальное доказательство, чтобы продемонстрировать математическое свойство в заданной предметной области.</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доказуемы ли свойства системы в области ее использования (например, всегда ли в система соблюдает требования к безопасности?);</a:t>
            </a:r>
          </a:p>
          <a:p>
            <a:pPr lvl="1">
              <a:lnSpc>
                <a:spcPct val="120000"/>
              </a:lnSpc>
              <a:spcBef>
                <a:spcPts val="0"/>
              </a:spcBef>
            </a:pPr>
            <a:r>
              <a:rPr lang="ru-RU" b="0" i="0" dirty="0">
                <a:solidFill>
                  <a:srgbClr val="222222"/>
                </a:solidFill>
                <a:effectLst/>
                <a:latin typeface="Roboto" panose="02000000000000000000" pitchFamily="2" charset="0"/>
              </a:rPr>
              <a:t>сохраняются ли необходимые свойства при расширении границ области условий (входных данных)?</a:t>
            </a:r>
          </a:p>
          <a:p>
            <a:pPr lvl="1">
              <a:lnSpc>
                <a:spcPct val="120000"/>
              </a:lnSpc>
              <a:spcBef>
                <a:spcPts val="0"/>
              </a:spcBef>
            </a:pPr>
            <a:r>
              <a:rPr lang="ru-RU" b="0" i="0" dirty="0">
                <a:solidFill>
                  <a:srgbClr val="222222"/>
                </a:solidFill>
                <a:effectLst/>
                <a:latin typeface="Roboto" panose="02000000000000000000" pitchFamily="2" charset="0"/>
              </a:rPr>
              <a:t>случаи, когда нейронная сеть будет иметь недостаточную робастность.</a:t>
            </a:r>
          </a:p>
          <a:p>
            <a:pPr lvl="1">
              <a:lnSpc>
                <a:spcPct val="120000"/>
              </a:lnSpc>
              <a:spcBef>
                <a:spcPts val="0"/>
              </a:spcBef>
            </a:pPr>
            <a:r>
              <a:rPr lang="ru-RU" b="0" i="0" dirty="0">
                <a:solidFill>
                  <a:srgbClr val="222222"/>
                </a:solidFill>
                <a:effectLst/>
                <a:latin typeface="Roboto" panose="02000000000000000000" pitchFamily="2" charset="0"/>
              </a:rPr>
              <a:t>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lnSpc>
                <a:spcPct val="120000"/>
              </a:lnSpc>
              <a:spcBef>
                <a:spcPts val="0"/>
              </a:spcBef>
            </a:pPr>
            <a:r>
              <a:rPr lang="ru-RU" b="1" i="0" dirty="0">
                <a:solidFill>
                  <a:srgbClr val="222222"/>
                </a:solidFill>
                <a:effectLst/>
                <a:latin typeface="Roboto" panose="02000000000000000000" pitchFamily="2" charset="0"/>
              </a:rPr>
              <a:t>Эмпирические методы </a:t>
            </a:r>
            <a:r>
              <a:rPr lang="ru-RU" b="0" i="0" dirty="0">
                <a:solidFill>
                  <a:srgbClr val="222222"/>
                </a:solidFill>
                <a:effectLst/>
                <a:latin typeface="Roboto" panose="02000000000000000000" pitchFamily="2" charset="0"/>
              </a:rPr>
              <a:t>базируются на экспериментах, наблюдениях и экспертных оценках.</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lvl="1">
              <a:lnSpc>
                <a:spcPct val="120000"/>
              </a:lnSpc>
              <a:spcBef>
                <a:spcPts val="0"/>
              </a:spcBef>
            </a:pPr>
            <a:r>
              <a:rPr lang="ru-RU" b="0" i="0" dirty="0">
                <a:solidFill>
                  <a:srgbClr val="222222"/>
                </a:solidFill>
                <a:effectLst/>
                <a:latin typeface="Roboto" panose="02000000000000000000" pitchFamily="2" charset="0"/>
              </a:rPr>
              <a:t>основе субъективных наблюдений,</a:t>
            </a:r>
          </a:p>
          <a:p>
            <a:pPr lvl="1">
              <a:lnSpc>
                <a:spcPct val="120000"/>
              </a:lnSpc>
              <a:spcBef>
                <a:spcPts val="0"/>
              </a:spcBef>
            </a:pPr>
            <a:r>
              <a:rPr lang="ru-RU" b="1" i="0" dirty="0">
                <a:solidFill>
                  <a:srgbClr val="222222"/>
                </a:solidFill>
                <a:effectLst/>
                <a:latin typeface="Roboto" panose="02000000000000000000" pitchFamily="2" charset="0"/>
              </a:rPr>
              <a:t>при применении эмпирических методов: </a:t>
            </a:r>
            <a:r>
              <a:rPr lang="ru-RU" b="0" i="0" dirty="0">
                <a:solidFill>
                  <a:srgbClr val="222222"/>
                </a:solidFill>
                <a:effectLst/>
                <a:latin typeface="Roboto" panose="02000000000000000000" pitchFamily="2" charset="0"/>
              </a:rPr>
              <a:t>сохраняются ли свойства в других сценариях?</a:t>
            </a:r>
            <a:r>
              <a:rPr lang="ru-RU" dirty="0">
                <a:solidFill>
                  <a:srgbClr val="222222"/>
                </a:solidFill>
                <a:latin typeface="Roboto" panose="02000000000000000000" pitchFamily="2" charset="0"/>
              </a:rPr>
              <a:t> </a:t>
            </a:r>
          </a:p>
          <a:p>
            <a:pPr lvl="1">
              <a:lnSpc>
                <a:spcPct val="120000"/>
              </a:lnSpc>
              <a:spcBef>
                <a:spcPts val="0"/>
              </a:spcBef>
            </a:pPr>
            <a:r>
              <a:rPr lang="ru-RU" b="0" i="0" dirty="0">
                <a:solidFill>
                  <a:srgbClr val="222222"/>
                </a:solidFill>
                <a:effectLst/>
                <a:latin typeface="Roboto" panose="02000000000000000000" pitchFamily="2"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a:t>
            </a:r>
          </a:p>
        </p:txBody>
      </p:sp>
      <p:sp>
        <p:nvSpPr>
          <p:cNvPr id="9" name="TextBox 8">
            <a:extLst>
              <a:ext uri="{FF2B5EF4-FFF2-40B4-BE49-F238E27FC236}">
                <a16:creationId xmlns:a16="http://schemas.microsoft.com/office/drawing/2014/main" id="{54954D0B-AF2B-AAA9-22BC-B2EB0BA10B8B}"/>
              </a:ext>
            </a:extLst>
          </p:cNvPr>
          <p:cNvSpPr txBox="1"/>
          <p:nvPr/>
        </p:nvSpPr>
        <p:spPr>
          <a:xfrm>
            <a:off x="-16042" y="6405844"/>
            <a:ext cx="6112042"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
        <p:nvSpPr>
          <p:cNvPr id="11" name="TextBox 10">
            <a:extLst>
              <a:ext uri="{FF2B5EF4-FFF2-40B4-BE49-F238E27FC236}">
                <a16:creationId xmlns:a16="http://schemas.microsoft.com/office/drawing/2014/main" id="{7FC3C17F-095F-3455-C003-4F7BED2032F7}"/>
              </a:ext>
            </a:extLst>
          </p:cNvPr>
          <p:cNvSpPr txBox="1"/>
          <p:nvPr/>
        </p:nvSpPr>
        <p:spPr>
          <a:xfrm>
            <a:off x="3765884" y="6405844"/>
            <a:ext cx="6112042"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Tree>
    <p:extLst>
      <p:ext uri="{BB962C8B-B14F-4D97-AF65-F5344CB8AC3E}">
        <p14:creationId xmlns:p14="http://schemas.microsoft.com/office/powerpoint/2010/main" val="782689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9189" y="183738"/>
            <a:ext cx="11413621" cy="292901"/>
          </a:xfrm>
        </p:spPr>
        <p:txBody>
          <a:bodyPr>
            <a:noAutofit/>
          </a:bodyPr>
          <a:lstStyle/>
          <a:p>
            <a:r>
              <a:rPr lang="ru-RU" sz="3200" b="1" dirty="0">
                <a:latin typeface="+mn-lt"/>
              </a:rPr>
              <a:t>Принципы доверенного искусственного интеллекта</a:t>
            </a:r>
            <a:endParaRPr lang="ru-RU" sz="3600" dirty="0">
              <a:latin typeface="+mn-lt"/>
            </a:endParaRPr>
          </a:p>
        </p:txBody>
      </p:sp>
      <p:sp>
        <p:nvSpPr>
          <p:cNvPr id="3" name="Текст 2"/>
          <p:cNvSpPr>
            <a:spLocks noGrp="1"/>
          </p:cNvSpPr>
          <p:nvPr>
            <p:ph type="body" idx="1"/>
          </p:nvPr>
        </p:nvSpPr>
        <p:spPr>
          <a:xfrm>
            <a:off x="76913" y="526401"/>
            <a:ext cx="6115940" cy="6088043"/>
          </a:xfrm>
        </p:spPr>
        <p:txBody>
          <a:bodyPr>
            <a:normAutofit fontScale="40000" lnSpcReduction="20000"/>
          </a:bodyPr>
          <a:lstStyle/>
          <a:p>
            <a:pPr marL="0" indent="0">
              <a:spcBef>
                <a:spcPts val="0"/>
              </a:spcBef>
              <a:buNone/>
            </a:pPr>
            <a:r>
              <a:rPr lang="ru-RU" sz="3800" b="1" dirty="0">
                <a:latin typeface="+mn-lt"/>
              </a:rPr>
              <a:t>Правомерность: </a:t>
            </a:r>
            <a:r>
              <a:rPr lang="ru-RU" sz="3800" dirty="0">
                <a:latin typeface="+mn-lt"/>
              </a:rPr>
              <a:t>прикладные технологии ИИ будут разрабатываться и применяться в соответствии с внутренним законодательством и международным правом, включая международное гуманитарное право и право в области прав человека, как целесообразно.</a:t>
            </a:r>
          </a:p>
          <a:p>
            <a:pPr marL="0" indent="0">
              <a:spcBef>
                <a:spcPts val="0"/>
              </a:spcBef>
              <a:buNone/>
            </a:pPr>
            <a:r>
              <a:rPr lang="ru-RU" sz="3800" b="1" dirty="0">
                <a:latin typeface="+mn-lt"/>
              </a:rPr>
              <a:t>Ответственность и подотчетность: </a:t>
            </a:r>
            <a:r>
              <a:rPr lang="ru-RU" sz="3800" dirty="0">
                <a:latin typeface="+mn-lt"/>
              </a:rPr>
              <a:t>прикладные технологии ИИ будут разрабатываться и применяться с надлежащей степенью ответственности; в целях обеспечения подотчетности устанавливается четкая ответственность человека.</a:t>
            </a:r>
          </a:p>
          <a:p>
            <a:pPr marL="0" indent="0">
              <a:spcBef>
                <a:spcPts val="0"/>
              </a:spcBef>
              <a:buNone/>
            </a:pPr>
            <a:r>
              <a:rPr lang="ru-RU" sz="3800" b="1" dirty="0" err="1">
                <a:latin typeface="+mn-lt"/>
              </a:rPr>
              <a:t>Объясняемость</a:t>
            </a:r>
            <a:r>
              <a:rPr lang="ru-RU" sz="3800" b="1" dirty="0">
                <a:latin typeface="+mn-lt"/>
              </a:rPr>
              <a:t> и </a:t>
            </a:r>
            <a:r>
              <a:rPr lang="ru-RU" sz="3800" b="1" dirty="0" err="1">
                <a:latin typeface="+mn-lt"/>
              </a:rPr>
              <a:t>отслеживаемость</a:t>
            </a:r>
            <a:r>
              <a:rPr lang="ru-RU" sz="3800" b="1" dirty="0">
                <a:latin typeface="+mn-lt"/>
              </a:rPr>
              <a:t>:</a:t>
            </a:r>
            <a:r>
              <a:rPr lang="ru-RU" sz="3800" dirty="0">
                <a:latin typeface="+mn-lt"/>
              </a:rPr>
              <a:t> прикладные технологии ИИ будут должным образом понятны и прозрачны, в частности благодаря использованию методологий, источников и процедур обзора. Это предусматривает механизмы проверки, оценки и подтверждения соответствия.</a:t>
            </a:r>
          </a:p>
          <a:p>
            <a:pPr marL="0" indent="0">
              <a:spcBef>
                <a:spcPts val="0"/>
              </a:spcBef>
              <a:buNone/>
            </a:pPr>
            <a:r>
              <a:rPr lang="ru-RU" sz="3800" b="1" dirty="0">
                <a:latin typeface="+mn-lt"/>
              </a:rPr>
              <a:t>Надежность:</a:t>
            </a:r>
            <a:r>
              <a:rPr lang="ru-RU" sz="3800" dirty="0">
                <a:latin typeface="+mn-lt"/>
              </a:rPr>
              <a:t> будет четко определено, в каких случаях применяются прикладные технологии ИИ. Технологическая и физическая безопасность, а также эксплуатационная надежность этих средств будут подвергаться проверке и гарантии качества, согласно заданным сценариям использования на протяжении всего жизненного цикла, в том числе в установленном порядке сертификации.</a:t>
            </a:r>
          </a:p>
          <a:p>
            <a:pPr marL="0" indent="0">
              <a:spcBef>
                <a:spcPts val="0"/>
              </a:spcBef>
              <a:buNone/>
            </a:pPr>
            <a:r>
              <a:rPr lang="ru-RU" sz="3800" b="1" dirty="0">
                <a:latin typeface="+mn-lt"/>
              </a:rPr>
              <a:t>Управляемость: </a:t>
            </a:r>
            <a:r>
              <a:rPr lang="ru-RU" sz="3800" dirty="0">
                <a:latin typeface="+mn-lt"/>
              </a:rPr>
              <a:t>прикладные технологии ИИ будут разрабатываться и применяться в соответствии с предусмотренными функциями и при этом будет обеспечено: надлежащее взаимодействие человека с машиной; способность выявлять непреднамеренные последствия и избегать их; способность предпринимать шаги, такие как отключение систем в тех случаях, когда эти системы демонстрируют непредусмотренное поведение.</a:t>
            </a:r>
          </a:p>
          <a:p>
            <a:pPr marL="0" indent="0">
              <a:spcBef>
                <a:spcPts val="0"/>
              </a:spcBef>
              <a:buNone/>
            </a:pPr>
            <a:r>
              <a:rPr lang="ru-RU" sz="3800" b="1" dirty="0">
                <a:latin typeface="+mn-lt"/>
              </a:rPr>
              <a:t>Снижение предвзятости: </a:t>
            </a:r>
            <a:r>
              <a:rPr lang="ru-RU" sz="3800" dirty="0">
                <a:latin typeface="+mn-lt"/>
              </a:rPr>
              <a:t>будут предприниматься активные шаги по сведению к минимуму непреднамеренной предвзятости при разработке и применении прикладных технологий ИИ, а также в массивах данных.</a:t>
            </a:r>
          </a:p>
          <a:p>
            <a:pPr marL="0" indent="0">
              <a:spcBef>
                <a:spcPts val="0"/>
              </a:spcBef>
              <a:buNone/>
            </a:pPr>
            <a:r>
              <a:rPr lang="ru-RU" sz="3800" b="1" dirty="0">
                <a:latin typeface="+mn-lt"/>
              </a:rPr>
              <a:t>Безопасность</a:t>
            </a:r>
            <a:r>
              <a:rPr lang="en-US" sz="3800" b="1" dirty="0">
                <a:latin typeface="+mn-lt"/>
              </a:rPr>
              <a:t>:</a:t>
            </a:r>
            <a:r>
              <a:rPr lang="ru-RU" sz="3800" b="1" dirty="0">
                <a:latin typeface="+mn-lt"/>
              </a:rPr>
              <a:t> </a:t>
            </a:r>
            <a:r>
              <a:rPr lang="ru-RU" sz="3800" dirty="0">
                <a:latin typeface="+mn-lt"/>
              </a:rPr>
              <a:t>обычно определяется как состояние функционирования системы, не вызывающее неприемлемого риска приводящего к ущербу здоровью людей, нанесения ущерба имуществу или окружающей среде.</a:t>
            </a:r>
          </a:p>
          <a:p>
            <a:pPr marL="0" indent="0"/>
            <a:endParaRPr lang="ru-RU" dirty="0">
              <a:latin typeface="+mn-lt"/>
            </a:endParaRPr>
          </a:p>
        </p:txBody>
      </p:sp>
      <p:sp>
        <p:nvSpPr>
          <p:cNvPr id="4" name="Прямоугольник 3"/>
          <p:cNvSpPr/>
          <p:nvPr/>
        </p:nvSpPr>
        <p:spPr>
          <a:xfrm>
            <a:off x="245335" y="6516939"/>
            <a:ext cx="4336444" cy="307777"/>
          </a:xfrm>
          <a:prstGeom prst="rect">
            <a:avLst/>
          </a:prstGeom>
        </p:spPr>
        <p:txBody>
          <a:bodyPr wrap="none">
            <a:spAutoFit/>
          </a:bodyPr>
          <a:lstStyle/>
          <a:p>
            <a:r>
              <a:rPr lang="ru-RU" dirty="0">
                <a:latin typeface="+mn-lt"/>
              </a:rPr>
              <a:t>https://stepik.org/lesson/819860/step/2?unit=823246</a:t>
            </a:r>
          </a:p>
        </p:txBody>
      </p:sp>
      <p:sp>
        <p:nvSpPr>
          <p:cNvPr id="5" name="Прямоугольник 4"/>
          <p:cNvSpPr/>
          <p:nvPr/>
        </p:nvSpPr>
        <p:spPr>
          <a:xfrm>
            <a:off x="6096000" y="636928"/>
            <a:ext cx="6096000" cy="5478423"/>
          </a:xfrm>
          <a:prstGeom prst="rect">
            <a:avLst/>
          </a:prstGeom>
        </p:spPr>
        <p:txBody>
          <a:bodyPr>
            <a:spAutoFit/>
          </a:bodyPr>
          <a:lstStyle/>
          <a:p>
            <a:r>
              <a:rPr lang="ru-RU" b="1" dirty="0">
                <a:latin typeface="+mn-lt"/>
              </a:rPr>
              <a:t>Надежность </a:t>
            </a:r>
            <a:r>
              <a:rPr lang="en-US" b="1" dirty="0">
                <a:latin typeface="+mn-lt"/>
              </a:rPr>
              <a:t>(robustness</a:t>
            </a:r>
            <a:r>
              <a:rPr lang="en-US" dirty="0">
                <a:latin typeface="+mn-lt"/>
              </a:rPr>
              <a:t>)</a:t>
            </a:r>
            <a:r>
              <a:rPr lang="ru-RU" dirty="0">
                <a:latin typeface="+mn-lt"/>
              </a:rPr>
              <a:t>: Свойство объекта сохранять во времени способность выполнять требуемые функции в заданных режимах и условиях применения, технического обслуживания, хранения и транспортирования. </a:t>
            </a:r>
            <a:endParaRPr lang="en-US" dirty="0">
              <a:latin typeface="+mn-lt"/>
            </a:endParaRPr>
          </a:p>
          <a:p>
            <a:r>
              <a:rPr lang="ru-RU" b="1" dirty="0">
                <a:latin typeface="+mn-lt"/>
              </a:rPr>
              <a:t>объяснимость (</a:t>
            </a:r>
            <a:r>
              <a:rPr lang="ru-RU" b="1" dirty="0" err="1">
                <a:latin typeface="+mn-lt"/>
              </a:rPr>
              <a:t>explainability</a:t>
            </a:r>
            <a:r>
              <a:rPr lang="ru-RU" b="1" dirty="0">
                <a:latin typeface="+mn-lt"/>
              </a:rPr>
              <a:t>)</a:t>
            </a:r>
            <a:r>
              <a:rPr lang="ru-RU" dirty="0">
                <a:latin typeface="+mn-lt"/>
              </a:rPr>
              <a:t>: 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r>
              <a:rPr lang="ru-RU" b="1" dirty="0">
                <a:latin typeface="+mn-lt"/>
              </a:rPr>
              <a:t>показатель качества системы искусственного интеллекта</a:t>
            </a:r>
            <a:r>
              <a:rPr lang="ru-RU" dirty="0">
                <a:latin typeface="+mn-lt"/>
              </a:rPr>
              <a:t>: Степень соответствия представительного набора существенных (значимых) характеристик системы искусственного интеллекта требованиям, то есть потребностям или ожиданиям, которые установлены, обычно предполагаются или являются обязательными для этой системы.</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предсказуемость (</a:t>
            </a:r>
            <a:r>
              <a:rPr lang="ru-RU" b="1" dirty="0" err="1">
                <a:latin typeface="+mn-lt"/>
              </a:rPr>
              <a:t>predictability</a:t>
            </a:r>
            <a:r>
              <a:rPr lang="ru-RU" b="1" dirty="0">
                <a:latin typeface="+mn-lt"/>
              </a:rPr>
              <a:t>): </a:t>
            </a:r>
            <a:r>
              <a:rPr lang="ru-RU" dirty="0">
                <a:latin typeface="+mn-lt"/>
              </a:rPr>
              <a:t>Свойство системы искусственного интеллекта, заключающееся в способности принимать решения ожидаемым (естественным, приемлемым) для человека способом</a:t>
            </a:r>
          </a:p>
        </p:txBody>
      </p:sp>
      <p:sp>
        <p:nvSpPr>
          <p:cNvPr id="6" name="Прямоугольник 5"/>
          <p:cNvSpPr/>
          <p:nvPr/>
        </p:nvSpPr>
        <p:spPr>
          <a:xfrm>
            <a:off x="6361275" y="6166289"/>
            <a:ext cx="6096000" cy="523220"/>
          </a:xfrm>
          <a:prstGeom prst="rect">
            <a:avLst/>
          </a:prstGeom>
        </p:spPr>
        <p:txBody>
          <a:bodyPr>
            <a:spAutoFit/>
          </a:bodyPr>
          <a:lstStyle/>
          <a:p>
            <a:pPr>
              <a:spcBef>
                <a:spcPts val="600"/>
              </a:spcBef>
            </a:pPr>
            <a:r>
              <a:rPr lang="ru-RU" dirty="0">
                <a:latin typeface="+mn-lt"/>
              </a:rPr>
              <a:t>ГОСТ Р 59276-2020 Системы искусственного интеллекта. </a:t>
            </a:r>
            <a:r>
              <a:rPr lang="en-US" dirty="0">
                <a:latin typeface="+mn-lt"/>
              </a:rPr>
              <a:t/>
            </a:r>
            <a:br>
              <a:rPr lang="en-US" dirty="0">
                <a:latin typeface="+mn-lt"/>
              </a:rPr>
            </a:br>
            <a:r>
              <a:rPr lang="ru-RU" dirty="0">
                <a:latin typeface="+mn-lt"/>
              </a:rPr>
              <a:t>Способы обеспечения доверия. Общие положения</a:t>
            </a:r>
            <a:endParaRPr lang="en-US" dirty="0">
              <a:latin typeface="+mn-lt"/>
            </a:endParaRPr>
          </a:p>
        </p:txBody>
      </p:sp>
      <p:cxnSp>
        <p:nvCxnSpPr>
          <p:cNvPr id="8" name="Прямая соединительная линия 7"/>
          <p:cNvCxnSpPr/>
          <p:nvPr/>
        </p:nvCxnSpPr>
        <p:spPr>
          <a:xfrm>
            <a:off x="6095999" y="636928"/>
            <a:ext cx="0" cy="61877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029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D347BB-468E-1479-7D38-40F0DED651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CA19342-0983-4F8C-45C0-9D97F066248B}"/>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2F38218-3878-51F1-CA4C-2F6A98384876}"/>
              </a:ext>
            </a:extLst>
          </p:cNvPr>
          <p:cNvPicPr>
            <a:picLocks noChangeAspect="1"/>
          </p:cNvPicPr>
          <p:nvPr/>
        </p:nvPicPr>
        <p:blipFill>
          <a:blip r:embed="rId2"/>
          <a:stretch>
            <a:fillRect/>
          </a:stretch>
        </p:blipFill>
        <p:spPr>
          <a:xfrm>
            <a:off x="229936" y="105862"/>
            <a:ext cx="3716144" cy="3169652"/>
          </a:xfrm>
          <a:prstGeom prst="rect">
            <a:avLst/>
          </a:prstGeom>
        </p:spPr>
      </p:pic>
      <p:pic>
        <p:nvPicPr>
          <p:cNvPr id="5" name="Рисунок 4">
            <a:extLst>
              <a:ext uri="{FF2B5EF4-FFF2-40B4-BE49-F238E27FC236}">
                <a16:creationId xmlns:a16="http://schemas.microsoft.com/office/drawing/2014/main" id="{1006E3C9-5EB0-5B39-FF80-5D07BD47112C}"/>
              </a:ext>
            </a:extLst>
          </p:cNvPr>
          <p:cNvPicPr>
            <a:picLocks noChangeAspect="1"/>
          </p:cNvPicPr>
          <p:nvPr/>
        </p:nvPicPr>
        <p:blipFill>
          <a:blip r:embed="rId3"/>
          <a:stretch>
            <a:fillRect/>
          </a:stretch>
        </p:blipFill>
        <p:spPr>
          <a:xfrm>
            <a:off x="3813733" y="105862"/>
            <a:ext cx="3561076" cy="3037388"/>
          </a:xfrm>
          <a:prstGeom prst="rect">
            <a:avLst/>
          </a:prstGeom>
        </p:spPr>
      </p:pic>
      <p:pic>
        <p:nvPicPr>
          <p:cNvPr id="7" name="Рисунок 6">
            <a:extLst>
              <a:ext uri="{FF2B5EF4-FFF2-40B4-BE49-F238E27FC236}">
                <a16:creationId xmlns:a16="http://schemas.microsoft.com/office/drawing/2014/main" id="{93A3E1B9-BEE1-AAAA-87C1-D78F956D0393}"/>
              </a:ext>
            </a:extLst>
          </p:cNvPr>
          <p:cNvPicPr>
            <a:picLocks noChangeAspect="1"/>
          </p:cNvPicPr>
          <p:nvPr/>
        </p:nvPicPr>
        <p:blipFill>
          <a:blip r:embed="rId4"/>
          <a:stretch>
            <a:fillRect/>
          </a:stretch>
        </p:blipFill>
        <p:spPr>
          <a:xfrm>
            <a:off x="229936" y="3271914"/>
            <a:ext cx="3543300" cy="1854200"/>
          </a:xfrm>
          <a:prstGeom prst="rect">
            <a:avLst/>
          </a:prstGeom>
        </p:spPr>
      </p:pic>
      <p:pic>
        <p:nvPicPr>
          <p:cNvPr id="9" name="Рисунок 8">
            <a:extLst>
              <a:ext uri="{FF2B5EF4-FFF2-40B4-BE49-F238E27FC236}">
                <a16:creationId xmlns:a16="http://schemas.microsoft.com/office/drawing/2014/main" id="{6C6562C1-1E5F-DFF6-9B00-1EF76A140E01}"/>
              </a:ext>
            </a:extLst>
          </p:cNvPr>
          <p:cNvPicPr>
            <a:picLocks noChangeAspect="1"/>
          </p:cNvPicPr>
          <p:nvPr/>
        </p:nvPicPr>
        <p:blipFill>
          <a:blip r:embed="rId5"/>
          <a:stretch>
            <a:fillRect/>
          </a:stretch>
        </p:blipFill>
        <p:spPr>
          <a:xfrm>
            <a:off x="5312889" y="2963368"/>
            <a:ext cx="5924605" cy="3728772"/>
          </a:xfrm>
          <a:prstGeom prst="rect">
            <a:avLst/>
          </a:prstGeom>
        </p:spPr>
      </p:pic>
      <p:sp>
        <p:nvSpPr>
          <p:cNvPr id="11" name="TextBox 10">
            <a:extLst>
              <a:ext uri="{FF2B5EF4-FFF2-40B4-BE49-F238E27FC236}">
                <a16:creationId xmlns:a16="http://schemas.microsoft.com/office/drawing/2014/main" id="{E45BBE64-40AD-F014-1E91-532DBDD9208D}"/>
              </a:ext>
            </a:extLst>
          </p:cNvPr>
          <p:cNvSpPr txBox="1"/>
          <p:nvPr/>
        </p:nvSpPr>
        <p:spPr>
          <a:xfrm>
            <a:off x="123323" y="657240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Tree>
    <p:extLst>
      <p:ext uri="{BB962C8B-B14F-4D97-AF65-F5344CB8AC3E}">
        <p14:creationId xmlns:p14="http://schemas.microsoft.com/office/powerpoint/2010/main" val="358438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84099B-183C-F082-2106-79CA6E9A4DFE}"/>
              </a:ext>
            </a:extLst>
          </p:cNvPr>
          <p:cNvSpPr>
            <a:spLocks noGrp="1"/>
          </p:cNvSpPr>
          <p:nvPr>
            <p:ph type="title"/>
          </p:nvPr>
        </p:nvSpPr>
        <p:spPr/>
        <p:txBody>
          <a:bodyPr/>
          <a:lstStyle/>
          <a:p>
            <a:r>
              <a:rPr lang="ru-RU" dirty="0"/>
              <a:t>Метрики робастности</a:t>
            </a:r>
          </a:p>
        </p:txBody>
      </p:sp>
      <p:sp>
        <p:nvSpPr>
          <p:cNvPr id="3" name="Текст 2">
            <a:extLst>
              <a:ext uri="{FF2B5EF4-FFF2-40B4-BE49-F238E27FC236}">
                <a16:creationId xmlns:a16="http://schemas.microsoft.com/office/drawing/2014/main" id="{6AE36392-403E-2743-159C-115D623E97A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8BBD08DD-CF59-B02A-5C36-9A4403F0B418}"/>
              </a:ext>
            </a:extLst>
          </p:cNvPr>
          <p:cNvPicPr>
            <a:picLocks noChangeAspect="1"/>
          </p:cNvPicPr>
          <p:nvPr/>
        </p:nvPicPr>
        <p:blipFill>
          <a:blip r:embed="rId2"/>
          <a:stretch>
            <a:fillRect/>
          </a:stretch>
        </p:blipFill>
        <p:spPr>
          <a:xfrm>
            <a:off x="0" y="1825625"/>
            <a:ext cx="6032500" cy="3251200"/>
          </a:xfrm>
          <a:prstGeom prst="rect">
            <a:avLst/>
          </a:prstGeom>
        </p:spPr>
      </p:pic>
      <p:pic>
        <p:nvPicPr>
          <p:cNvPr id="6" name="Рисунок 5">
            <a:extLst>
              <a:ext uri="{FF2B5EF4-FFF2-40B4-BE49-F238E27FC236}">
                <a16:creationId xmlns:a16="http://schemas.microsoft.com/office/drawing/2014/main" id="{F34D931D-61E0-DA43-7C78-1BCD5FAACEB4}"/>
              </a:ext>
            </a:extLst>
          </p:cNvPr>
          <p:cNvPicPr>
            <a:picLocks noChangeAspect="1"/>
          </p:cNvPicPr>
          <p:nvPr/>
        </p:nvPicPr>
        <p:blipFill>
          <a:blip r:embed="rId3"/>
          <a:stretch>
            <a:fillRect/>
          </a:stretch>
        </p:blipFill>
        <p:spPr>
          <a:xfrm>
            <a:off x="5939590" y="1690688"/>
            <a:ext cx="5993900" cy="3211512"/>
          </a:xfrm>
          <a:prstGeom prst="rect">
            <a:avLst/>
          </a:prstGeom>
        </p:spPr>
      </p:pic>
    </p:spTree>
    <p:extLst>
      <p:ext uri="{BB962C8B-B14F-4D97-AF65-F5344CB8AC3E}">
        <p14:creationId xmlns:p14="http://schemas.microsoft.com/office/powerpoint/2010/main" val="135417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DAA33-750D-9767-1845-4E8155F2F47A}"/>
              </a:ext>
            </a:extLst>
          </p:cNvPr>
          <p:cNvSpPr>
            <a:spLocks noGrp="1"/>
          </p:cNvSpPr>
          <p:nvPr>
            <p:ph type="title"/>
          </p:nvPr>
        </p:nvSpPr>
        <p:spPr>
          <a:xfrm>
            <a:off x="216568" y="365125"/>
            <a:ext cx="11137232" cy="777875"/>
          </a:xfrm>
        </p:spPr>
        <p:txBody>
          <a:bodyPr/>
          <a:lstStyle/>
          <a:p>
            <a:r>
              <a:rPr lang="en-US" dirty="0" err="1"/>
              <a:t>Фак</a:t>
            </a:r>
            <a:r>
              <a:rPr lang="ru-RU" dirty="0"/>
              <a:t>торы Безопасность ИИ</a:t>
            </a:r>
          </a:p>
        </p:txBody>
      </p:sp>
      <p:sp>
        <p:nvSpPr>
          <p:cNvPr id="3" name="Текст 2">
            <a:extLst>
              <a:ext uri="{FF2B5EF4-FFF2-40B4-BE49-F238E27FC236}">
                <a16:creationId xmlns:a16="http://schemas.microsoft.com/office/drawing/2014/main" id="{5525A457-3BDA-CEF9-13BD-D09AE68131FD}"/>
              </a:ext>
            </a:extLst>
          </p:cNvPr>
          <p:cNvSpPr>
            <a:spLocks noGrp="1"/>
          </p:cNvSpPr>
          <p:nvPr>
            <p:ph type="body" idx="1"/>
          </p:nvPr>
        </p:nvSpPr>
        <p:spPr>
          <a:xfrm>
            <a:off x="132347" y="1918787"/>
            <a:ext cx="11670632" cy="4758738"/>
          </a:xfrm>
        </p:spPr>
        <p:txBody>
          <a:bodyPr>
            <a:normAutofit fontScale="77500" lnSpcReduction="20000"/>
          </a:bodyPr>
          <a:lstStyle/>
          <a:p>
            <a:pPr algn="l" rtl="0"/>
            <a:r>
              <a:rPr lang="ru-RU" b="0" i="0" dirty="0">
                <a:solidFill>
                  <a:srgbClr val="222222"/>
                </a:solidFill>
                <a:effectLst/>
                <a:latin typeface="Roboto" panose="02000000000000000000" pitchFamily="2" charset="0"/>
              </a:rPr>
              <a:t>Уровень автоматизации и управления степень, в которой система ИИ функционирует независимо от наблюдения и контроля со стороны человека.</a:t>
            </a:r>
          </a:p>
          <a:p>
            <a:pPr algn="l" rtl="0"/>
            <a:r>
              <a:rPr lang="ru-RU" b="0" i="0" dirty="0">
                <a:solidFill>
                  <a:srgbClr val="222222"/>
                </a:solidFill>
                <a:effectLst/>
                <a:latin typeface="Roboto" panose="02000000000000000000" pitchFamily="2" charset="0"/>
              </a:rPr>
              <a:t>Степень прозрачности ( </a:t>
            </a:r>
            <a:r>
              <a:rPr lang="ru-RU" b="0" i="0" dirty="0" err="1">
                <a:solidFill>
                  <a:srgbClr val="222222"/>
                </a:solidFill>
                <a:effectLst/>
                <a:latin typeface="Roboto" panose="02000000000000000000" pitchFamily="2" charset="0"/>
              </a:rPr>
              <a:t>отслеживаемости</a:t>
            </a:r>
            <a:r>
              <a:rPr lang="ru-RU" b="0" i="0" dirty="0">
                <a:solidFill>
                  <a:srgbClr val="222222"/>
                </a:solidFill>
                <a:effectLst/>
                <a:latin typeface="Roboto" panose="02000000000000000000" pitchFamily="2" charset="0"/>
              </a:rPr>
              <a:t>, объяснимости, воспроизводимости и общей прозрачности);</a:t>
            </a:r>
          </a:p>
          <a:p>
            <a:pPr algn="l" rtl="0"/>
            <a:r>
              <a:rPr lang="ru-RU" b="0" i="0" dirty="0">
                <a:solidFill>
                  <a:srgbClr val="222222"/>
                </a:solidFill>
                <a:effectLst/>
                <a:latin typeface="Roboto" panose="02000000000000000000" pitchFamily="2" charset="0"/>
              </a:rPr>
              <a:t>Охват тестовых данных (сценарии и их риски для безопасности в тестах)</a:t>
            </a:r>
          </a:p>
          <a:p>
            <a:pPr algn="l" rtl="0"/>
            <a:r>
              <a:rPr lang="ru-RU" b="0" i="0" dirty="0">
                <a:solidFill>
                  <a:srgbClr val="222222"/>
                </a:solidFill>
                <a:effectLst/>
                <a:latin typeface="Roboto" panose="02000000000000000000" pitchFamily="2" charset="0"/>
              </a:rPr>
              <a:t>Сложность среды и неопределенность спецификаций (</a:t>
            </a:r>
            <a:r>
              <a:rPr lang="ru-RU" b="0" i="0" dirty="0" err="1">
                <a:solidFill>
                  <a:srgbClr val="222222"/>
                </a:solidFill>
                <a:effectLst/>
                <a:latin typeface="Roboto" panose="02000000000000000000" pitchFamily="2" charset="0"/>
              </a:rPr>
              <a:t>напр</a:t>
            </a:r>
            <a:r>
              <a:rPr lang="ru-RU" b="0" i="0" dirty="0">
                <a:solidFill>
                  <a:srgbClr val="222222"/>
                </a:solidFill>
                <a:effectLst/>
                <a:latin typeface="Roboto" panose="02000000000000000000" pitchFamily="2" charset="0"/>
              </a:rPr>
              <a:t> дрейф данных и концепций без заданных границ);</a:t>
            </a:r>
          </a:p>
          <a:p>
            <a:pPr algn="l" rtl="0"/>
            <a:r>
              <a:rPr lang="ru-RU" b="0" i="0" dirty="0">
                <a:solidFill>
                  <a:srgbClr val="222222"/>
                </a:solidFill>
                <a:effectLst/>
                <a:latin typeface="Roboto" panose="02000000000000000000" pitchFamily="2" charset="0"/>
              </a:rPr>
              <a:t>Недостатки моделей ИИ (взлом обучения модели (</a:t>
            </a:r>
            <a:r>
              <a:rPr lang="ru-RU" b="0" i="0" dirty="0" err="1">
                <a:solidFill>
                  <a:srgbClr val="222222"/>
                </a:solidFill>
                <a:effectLst/>
                <a:latin typeface="Roboto" panose="02000000000000000000" pitchFamily="2" charset="0"/>
              </a:rPr>
              <a:t>переобученность</a:t>
            </a:r>
            <a:r>
              <a:rPr lang="ru-RU" b="0" i="0" dirty="0">
                <a:solidFill>
                  <a:srgbClr val="222222"/>
                </a:solidFill>
                <a:effectLst/>
                <a:latin typeface="Roboto" panose="02000000000000000000" pitchFamily="2" charset="0"/>
              </a:rPr>
              <a:t> модели к неявным факторам), взлом метрик, состязательное МО – манипуляция модели с целью сбоя - </a:t>
            </a:r>
            <a:r>
              <a:rPr lang="ru-RU" b="0" i="0" dirty="0" err="1">
                <a:solidFill>
                  <a:srgbClr val="222222"/>
                </a:solidFill>
                <a:effectLst/>
                <a:latin typeface="Roboto" panose="02000000000000000000" pitchFamily="2" charset="0"/>
              </a:rPr>
              <a:t>лосс</a:t>
            </a:r>
            <a:r>
              <a:rPr lang="ru-RU" b="0" i="0" dirty="0">
                <a:solidFill>
                  <a:srgbClr val="222222"/>
                </a:solidFill>
                <a:effectLst/>
                <a:latin typeface="Roboto" panose="02000000000000000000" pitchFamily="2" charset="0"/>
              </a:rPr>
              <a:t> + модель + веса);</a:t>
            </a:r>
          </a:p>
          <a:p>
            <a:pPr algn="l" rtl="0"/>
            <a:r>
              <a:rPr lang="ru-RU" b="0" i="0" dirty="0">
                <a:solidFill>
                  <a:srgbClr val="222222"/>
                </a:solidFill>
                <a:effectLst/>
                <a:latin typeface="Roboto" panose="02000000000000000000" pitchFamily="2" charset="0"/>
              </a:rPr>
              <a:t>Сбои </a:t>
            </a:r>
            <a:r>
              <a:rPr lang="ru-RU" b="0" i="0" dirty="0" err="1">
                <a:solidFill>
                  <a:srgbClr val="222222"/>
                </a:solidFill>
                <a:effectLst/>
                <a:latin typeface="Roboto" panose="02000000000000000000" pitchFamily="2" charset="0"/>
              </a:rPr>
              <a:t>программно</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аппаратного обеспечения системы (ПО независимая база, например </a:t>
            </a:r>
            <a:r>
              <a:rPr lang="ru-RU" b="0" i="0" dirty="0" err="1">
                <a:solidFill>
                  <a:srgbClr val="222222"/>
                </a:solidFill>
                <a:effectLst/>
                <a:latin typeface="Roboto" panose="02000000000000000000" pitchFamily="2" charset="0"/>
              </a:rPr>
              <a:t>onnx</a:t>
            </a:r>
            <a:r>
              <a:rPr lang="en-US" b="0" i="0" dirty="0">
                <a:solidFill>
                  <a:srgbClr val="222222"/>
                </a:solidFill>
                <a:effectLst/>
                <a:latin typeface="Roboto" panose="02000000000000000000" pitchFamily="2" charset="0"/>
              </a:rPr>
              <a:t> </a:t>
            </a:r>
            <a:r>
              <a:rPr lang="en-US" b="0" i="0" dirty="0" err="1">
                <a:solidFill>
                  <a:srgbClr val="222222"/>
                </a:solidFill>
                <a:effectLst/>
                <a:latin typeface="Roboto" panose="02000000000000000000" pitchFamily="2" charset="0"/>
              </a:rPr>
              <a:t>runtine</a:t>
            </a:r>
            <a:r>
              <a:rPr lang="ru-RU" dirty="0">
                <a:solidFill>
                  <a:srgbClr val="222222"/>
                </a:solidFill>
                <a:latin typeface="Roboto" panose="02000000000000000000" pitchFamily="2" charset="0"/>
              </a:rPr>
              <a:t>, процедура обновления модели</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a:t>
            </a:r>
          </a:p>
          <a:p>
            <a:pPr algn="l" rtl="0"/>
            <a:r>
              <a:rPr lang="ru-RU" b="0" i="0" dirty="0">
                <a:solidFill>
                  <a:srgbClr val="222222"/>
                </a:solidFill>
                <a:effectLst/>
                <a:latin typeface="Roboto" panose="02000000000000000000" pitchFamily="2" charset="0"/>
              </a:rPr>
              <a:t>Технологическую зрелость</a:t>
            </a:r>
            <a:r>
              <a:rPr lang="en-US" b="0" i="0" dirty="0">
                <a:solidFill>
                  <a:srgbClr val="222222"/>
                </a:solidFill>
                <a:effectLst/>
                <a:latin typeface="Roboto" panose="02000000000000000000" pitchFamily="2" charset="0"/>
              </a:rPr>
              <a:t> </a:t>
            </a:r>
            <a:r>
              <a:rPr lang="ru-RU" b="0" i="0" dirty="0">
                <a:solidFill>
                  <a:srgbClr val="222222"/>
                </a:solidFill>
                <a:effectLst/>
                <a:latin typeface="Roboto" panose="02000000000000000000" pitchFamily="2" charset="0"/>
              </a:rPr>
              <a:t>(постановка и понимание технологий </a:t>
            </a:r>
            <a:r>
              <a:rPr lang="ru-RU" b="0" i="0" dirty="0" err="1">
                <a:solidFill>
                  <a:srgbClr val="222222"/>
                </a:solidFill>
                <a:effectLst/>
                <a:latin typeface="Roboto" panose="02000000000000000000" pitchFamily="2" charset="0"/>
              </a:rPr>
              <a:t>ии</a:t>
            </a:r>
            <a:r>
              <a:rPr lang="ru-RU" b="0" i="0" dirty="0">
                <a:solidFill>
                  <a:srgbClr val="222222"/>
                </a:solidFill>
                <a:effectLst/>
                <a:latin typeface="Roboto" panose="02000000000000000000" pitchFamily="2" charset="0"/>
              </a:rPr>
              <a:t> для решения конкретной задачи и опыт применения).</a:t>
            </a:r>
          </a:p>
          <a:p>
            <a:endParaRPr lang="ru-RU" dirty="0"/>
          </a:p>
        </p:txBody>
      </p:sp>
    </p:spTree>
    <p:extLst>
      <p:ext uri="{BB962C8B-B14F-4D97-AF65-F5344CB8AC3E}">
        <p14:creationId xmlns:p14="http://schemas.microsoft.com/office/powerpoint/2010/main" val="160756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46A5B0-C9E3-E64C-8BF7-7DEDE7189917}"/>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C1DA6CC-299C-998E-AA13-FFB8BD13B34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709C743-4898-DA23-0BB0-B1FFD78AEE60}"/>
              </a:ext>
            </a:extLst>
          </p:cNvPr>
          <p:cNvPicPr>
            <a:picLocks noChangeAspect="1"/>
          </p:cNvPicPr>
          <p:nvPr/>
        </p:nvPicPr>
        <p:blipFill>
          <a:blip r:embed="rId2"/>
          <a:stretch>
            <a:fillRect/>
          </a:stretch>
        </p:blipFill>
        <p:spPr>
          <a:xfrm>
            <a:off x="125998" y="2760579"/>
            <a:ext cx="7175500" cy="3911600"/>
          </a:xfrm>
          <a:prstGeom prst="rect">
            <a:avLst/>
          </a:prstGeom>
        </p:spPr>
      </p:pic>
    </p:spTree>
    <p:extLst>
      <p:ext uri="{BB962C8B-B14F-4D97-AF65-F5344CB8AC3E}">
        <p14:creationId xmlns:p14="http://schemas.microsoft.com/office/powerpoint/2010/main" val="1950757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C44E14-0155-01C0-D323-B68459E6734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9250B7-20AB-D840-8704-DD756721E77F}"/>
              </a:ext>
            </a:extLst>
          </p:cNvPr>
          <p:cNvSpPr>
            <a:spLocks noGrp="1"/>
          </p:cNvSpPr>
          <p:nvPr>
            <p:ph type="title"/>
          </p:nvPr>
        </p:nvSpPr>
        <p:spPr>
          <a:xfrm>
            <a:off x="361950" y="43347"/>
            <a:ext cx="10515600" cy="611620"/>
          </a:xfrm>
        </p:spPr>
        <p:txBody>
          <a:bodyPr>
            <a:normAutofit fontScale="90000"/>
          </a:bodyPr>
          <a:lstStyle/>
          <a:p>
            <a:r>
              <a:rPr lang="ru-RU" dirty="0">
                <a:latin typeface="+mn-lt"/>
              </a:rPr>
              <a:t>Уровни доверия</a:t>
            </a:r>
          </a:p>
        </p:txBody>
      </p:sp>
      <p:sp>
        <p:nvSpPr>
          <p:cNvPr id="3" name="Текст 2">
            <a:extLst>
              <a:ext uri="{FF2B5EF4-FFF2-40B4-BE49-F238E27FC236}">
                <a16:creationId xmlns:a16="http://schemas.microsoft.com/office/drawing/2014/main" id="{05CCEE23-64AE-E071-03C6-DD29144F2A59}"/>
              </a:ext>
            </a:extLst>
          </p:cNvPr>
          <p:cNvSpPr>
            <a:spLocks noGrp="1"/>
          </p:cNvSpPr>
          <p:nvPr>
            <p:ph type="body" idx="1"/>
          </p:nvPr>
        </p:nvSpPr>
        <p:spPr>
          <a:xfrm>
            <a:off x="166256" y="550718"/>
            <a:ext cx="5850080" cy="5808518"/>
          </a:xfrm>
        </p:spPr>
        <p:txBody>
          <a:bodyPr>
            <a:normAutofit lnSpcReduction="10000"/>
          </a:bodyPr>
          <a:lstStyle/>
          <a:p>
            <a:pPr marL="9525" indent="0" algn="l" rtl="0">
              <a:lnSpc>
                <a:spcPct val="120000"/>
              </a:lnSpc>
              <a:spcBef>
                <a:spcPts val="400"/>
              </a:spcBef>
              <a:buNone/>
            </a:pPr>
            <a:r>
              <a:rPr lang="ru-RU" b="1" i="0" dirty="0">
                <a:solidFill>
                  <a:srgbClr val="222222"/>
                </a:solidFill>
                <a:effectLst/>
                <a:latin typeface="+mn-lt"/>
              </a:rPr>
              <a:t>Доверие к ИИ основано на трех ключевых направлениях.</a:t>
            </a:r>
            <a:endParaRPr lang="ru-RU" b="0" i="0" dirty="0">
              <a:solidFill>
                <a:srgbClr val="222222"/>
              </a:solidFill>
              <a:effectLst/>
              <a:latin typeface="+mn-lt"/>
            </a:endParaRPr>
          </a:p>
          <a:p>
            <a:pPr marL="227013" indent="-217488" algn="l" rtl="0">
              <a:lnSpc>
                <a:spcPct val="120000"/>
              </a:lnSpc>
              <a:spcBef>
                <a:spcPts val="400"/>
              </a:spcBef>
            </a:pPr>
            <a:r>
              <a:rPr lang="ru-RU" b="0" i="0" dirty="0">
                <a:solidFill>
                  <a:srgbClr val="222222"/>
                </a:solidFill>
                <a:effectLst/>
                <a:latin typeface="+mn-lt"/>
              </a:rPr>
              <a:t>доверие к ИИ: объяснимость, прозрачность, контролируемость.</a:t>
            </a:r>
          </a:p>
          <a:p>
            <a:pPr marL="227013" indent="-217488" algn="l" rtl="0">
              <a:lnSpc>
                <a:spcPct val="120000"/>
              </a:lnSpc>
              <a:spcBef>
                <a:spcPts val="400"/>
              </a:spcBef>
            </a:pPr>
            <a:r>
              <a:rPr lang="ru-RU" b="0" i="0" dirty="0">
                <a:solidFill>
                  <a:srgbClr val="222222"/>
                </a:solidFill>
                <a:effectLst/>
                <a:latin typeface="+mn-lt"/>
              </a:rPr>
              <a:t>применение техник и методов смягчения угроз и рисков связанных с инженерными ловушками (рассматривается в направлении функциональная безопасность).</a:t>
            </a:r>
          </a:p>
          <a:p>
            <a:endParaRPr lang="ru-RU" dirty="0">
              <a:latin typeface="+mn-lt"/>
            </a:endParaRPr>
          </a:p>
        </p:txBody>
      </p:sp>
      <p:pic>
        <p:nvPicPr>
          <p:cNvPr id="6" name="Рисунок 5">
            <a:extLst>
              <a:ext uri="{FF2B5EF4-FFF2-40B4-BE49-F238E27FC236}">
                <a16:creationId xmlns:a16="http://schemas.microsoft.com/office/drawing/2014/main" id="{E6B065B8-468D-513D-6540-4DD1220CBBBC}"/>
              </a:ext>
            </a:extLst>
          </p:cNvPr>
          <p:cNvPicPr>
            <a:picLocks noChangeAspect="1"/>
          </p:cNvPicPr>
          <p:nvPr/>
        </p:nvPicPr>
        <p:blipFill>
          <a:blip r:embed="rId2"/>
          <a:stretch>
            <a:fillRect/>
          </a:stretch>
        </p:blipFill>
        <p:spPr>
          <a:xfrm>
            <a:off x="6174797" y="225332"/>
            <a:ext cx="5538354" cy="1846118"/>
          </a:xfrm>
          <a:prstGeom prst="rect">
            <a:avLst/>
          </a:prstGeom>
        </p:spPr>
      </p:pic>
      <p:pic>
        <p:nvPicPr>
          <p:cNvPr id="7" name="Рисунок 6">
            <a:extLst>
              <a:ext uri="{FF2B5EF4-FFF2-40B4-BE49-F238E27FC236}">
                <a16:creationId xmlns:a16="http://schemas.microsoft.com/office/drawing/2014/main" id="{BE06DC90-6AA0-B57F-E7CF-CD543691BB12}"/>
              </a:ext>
            </a:extLst>
          </p:cNvPr>
          <p:cNvPicPr>
            <a:picLocks noChangeAspect="1"/>
          </p:cNvPicPr>
          <p:nvPr/>
        </p:nvPicPr>
        <p:blipFill>
          <a:blip r:embed="rId3"/>
          <a:stretch>
            <a:fillRect/>
          </a:stretch>
        </p:blipFill>
        <p:spPr>
          <a:xfrm>
            <a:off x="81395" y="6512595"/>
            <a:ext cx="7772400" cy="234908"/>
          </a:xfrm>
          <a:prstGeom prst="rect">
            <a:avLst/>
          </a:prstGeom>
        </p:spPr>
      </p:pic>
      <p:sp>
        <p:nvSpPr>
          <p:cNvPr id="9" name="TextBox 8">
            <a:extLst>
              <a:ext uri="{FF2B5EF4-FFF2-40B4-BE49-F238E27FC236}">
                <a16:creationId xmlns:a16="http://schemas.microsoft.com/office/drawing/2014/main" id="{F2B3071E-5AE4-7D14-2738-55BA56C520DB}"/>
              </a:ext>
            </a:extLst>
          </p:cNvPr>
          <p:cNvSpPr txBox="1"/>
          <p:nvPr/>
        </p:nvSpPr>
        <p:spPr>
          <a:xfrm>
            <a:off x="1002723" y="6153393"/>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10" name="TextBox 9"/>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1" name="TextBox 10"/>
          <p:cNvSpPr txBox="1"/>
          <p:nvPr/>
        </p:nvSpPr>
        <p:spPr>
          <a:xfrm>
            <a:off x="8069443" y="2026548"/>
            <a:ext cx="2008007" cy="1384995"/>
          </a:xfrm>
          <a:prstGeom prst="rect">
            <a:avLst/>
          </a:prstGeom>
          <a:noFill/>
        </p:spPr>
        <p:txBody>
          <a:bodyPr wrap="square" rtlCol="0">
            <a:spAutoFit/>
          </a:bodyPr>
          <a:lstStyle/>
          <a:p>
            <a:r>
              <a:rPr lang="ru-RU" dirty="0">
                <a:latin typeface="+mn-lt"/>
              </a:rPr>
              <a:t>Хранение, обработка и передача информации, включая и облачную </a:t>
            </a:r>
            <a:r>
              <a:rPr lang="ru-RU" dirty="0" err="1">
                <a:latin typeface="+mn-lt"/>
              </a:rPr>
              <a:t>инфроструктуру</a:t>
            </a:r>
            <a:r>
              <a:rPr lang="ru-RU" dirty="0">
                <a:latin typeface="+mn-lt"/>
              </a:rPr>
              <a:t> и системное ПО</a:t>
            </a:r>
          </a:p>
        </p:txBody>
      </p:sp>
      <p:sp>
        <p:nvSpPr>
          <p:cNvPr id="13" name="TextBox 12"/>
          <p:cNvSpPr txBox="1"/>
          <p:nvPr/>
        </p:nvSpPr>
        <p:spPr>
          <a:xfrm>
            <a:off x="10073520" y="2082436"/>
            <a:ext cx="1109599" cy="307777"/>
          </a:xfrm>
          <a:prstGeom prst="rect">
            <a:avLst/>
          </a:prstGeom>
          <a:noFill/>
        </p:spPr>
        <p:txBody>
          <a:bodyPr wrap="none" rtlCol="0">
            <a:spAutoFit/>
          </a:bodyPr>
          <a:lstStyle/>
          <a:p>
            <a:r>
              <a:rPr lang="ru-RU" dirty="0">
                <a:latin typeface="+mn-lt"/>
              </a:rPr>
              <a:t>Алгоритмы</a:t>
            </a:r>
          </a:p>
        </p:txBody>
      </p:sp>
      <p:pic>
        <p:nvPicPr>
          <p:cNvPr id="14" name="Рисунок 13"/>
          <p:cNvPicPr>
            <a:picLocks noChangeAspect="1"/>
          </p:cNvPicPr>
          <p:nvPr/>
        </p:nvPicPr>
        <p:blipFill>
          <a:blip r:embed="rId4"/>
          <a:stretch>
            <a:fillRect/>
          </a:stretch>
        </p:blipFill>
        <p:spPr>
          <a:xfrm>
            <a:off x="5496864" y="2786895"/>
            <a:ext cx="2414118" cy="1668733"/>
          </a:xfrm>
          <a:prstGeom prst="rect">
            <a:avLst/>
          </a:prstGeom>
        </p:spPr>
      </p:pic>
      <p:pic>
        <p:nvPicPr>
          <p:cNvPr id="15" name="Рисунок 14"/>
          <p:cNvPicPr>
            <a:picLocks noChangeAspect="1"/>
          </p:cNvPicPr>
          <p:nvPr/>
        </p:nvPicPr>
        <p:blipFill>
          <a:blip r:embed="rId5"/>
          <a:stretch>
            <a:fillRect/>
          </a:stretch>
        </p:blipFill>
        <p:spPr>
          <a:xfrm>
            <a:off x="5189930" y="4589632"/>
            <a:ext cx="3353060" cy="1162881"/>
          </a:xfrm>
          <a:prstGeom prst="rect">
            <a:avLst/>
          </a:prstGeom>
        </p:spPr>
      </p:pic>
    </p:spTree>
    <p:extLst>
      <p:ext uri="{BB962C8B-B14F-4D97-AF65-F5344CB8AC3E}">
        <p14:creationId xmlns:p14="http://schemas.microsoft.com/office/powerpoint/2010/main" val="266334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911DFD-E928-1BBC-470A-EBD99F26303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69C5B378-FFCA-A88D-4CD8-435F7B35B9C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F385913-D2ED-E3F0-C7F1-E0D36DE59C12}"/>
              </a:ext>
            </a:extLst>
          </p:cNvPr>
          <p:cNvPicPr>
            <a:picLocks noChangeAspect="1"/>
          </p:cNvPicPr>
          <p:nvPr/>
        </p:nvPicPr>
        <p:blipFill>
          <a:blip r:embed="rId2"/>
          <a:stretch>
            <a:fillRect/>
          </a:stretch>
        </p:blipFill>
        <p:spPr>
          <a:xfrm>
            <a:off x="193962" y="99513"/>
            <a:ext cx="11266319" cy="6519496"/>
          </a:xfrm>
          <a:prstGeom prst="rect">
            <a:avLst/>
          </a:prstGeom>
        </p:spPr>
      </p:pic>
    </p:spTree>
    <p:extLst>
      <p:ext uri="{BB962C8B-B14F-4D97-AF65-F5344CB8AC3E}">
        <p14:creationId xmlns:p14="http://schemas.microsoft.com/office/powerpoint/2010/main" val="43008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4B4DA1-B2FC-ED7C-E570-619F385D7E9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F8636F6-F838-956C-C786-BC98052DEB0F}"/>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E680FAC9-A375-4F2E-1C61-A079BF9765BF}"/>
              </a:ext>
            </a:extLst>
          </p:cNvPr>
          <p:cNvPicPr>
            <a:picLocks noChangeAspect="1"/>
          </p:cNvPicPr>
          <p:nvPr/>
        </p:nvPicPr>
        <p:blipFill>
          <a:blip r:embed="rId2"/>
          <a:stretch>
            <a:fillRect/>
          </a:stretch>
        </p:blipFill>
        <p:spPr>
          <a:xfrm>
            <a:off x="0" y="0"/>
            <a:ext cx="7161551" cy="6858000"/>
          </a:xfrm>
          <a:prstGeom prst="rect">
            <a:avLst/>
          </a:prstGeom>
        </p:spPr>
      </p:pic>
    </p:spTree>
    <p:extLst>
      <p:ext uri="{BB962C8B-B14F-4D97-AF65-F5344CB8AC3E}">
        <p14:creationId xmlns:p14="http://schemas.microsoft.com/office/powerpoint/2010/main" val="4205389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3CD9FC-AB29-FC3D-E375-3B4D0C2829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526EBAD5-FADB-840B-429F-FF71322D9D9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39C7D43-87C6-A473-DDD2-2D5AD2E19562}"/>
              </a:ext>
            </a:extLst>
          </p:cNvPr>
          <p:cNvPicPr>
            <a:picLocks noChangeAspect="1"/>
          </p:cNvPicPr>
          <p:nvPr/>
        </p:nvPicPr>
        <p:blipFill>
          <a:blip r:embed="rId2"/>
          <a:stretch>
            <a:fillRect/>
          </a:stretch>
        </p:blipFill>
        <p:spPr>
          <a:xfrm>
            <a:off x="7346" y="365125"/>
            <a:ext cx="4896745" cy="4433539"/>
          </a:xfrm>
          <a:prstGeom prst="rect">
            <a:avLst/>
          </a:prstGeom>
        </p:spPr>
      </p:pic>
      <p:pic>
        <p:nvPicPr>
          <p:cNvPr id="6" name="Рисунок 5">
            <a:extLst>
              <a:ext uri="{FF2B5EF4-FFF2-40B4-BE49-F238E27FC236}">
                <a16:creationId xmlns:a16="http://schemas.microsoft.com/office/drawing/2014/main" id="{D224BA00-9B6E-B03D-9D8B-1F44709F5DDD}"/>
              </a:ext>
            </a:extLst>
          </p:cNvPr>
          <p:cNvPicPr>
            <a:picLocks noChangeAspect="1"/>
          </p:cNvPicPr>
          <p:nvPr/>
        </p:nvPicPr>
        <p:blipFill>
          <a:blip r:embed="rId3"/>
          <a:stretch>
            <a:fillRect/>
          </a:stretch>
        </p:blipFill>
        <p:spPr>
          <a:xfrm>
            <a:off x="6033497" y="727075"/>
            <a:ext cx="5320303" cy="4409292"/>
          </a:xfrm>
          <a:prstGeom prst="rect">
            <a:avLst/>
          </a:prstGeom>
        </p:spPr>
      </p:pic>
    </p:spTree>
    <p:extLst>
      <p:ext uri="{BB962C8B-B14F-4D97-AF65-F5344CB8AC3E}">
        <p14:creationId xmlns:p14="http://schemas.microsoft.com/office/powerpoint/2010/main" val="234973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7C51DA-DB56-EA00-A968-512A54F7E5A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0CA1FAA4-42ED-1534-0AF9-20E0032D7578}"/>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E2BE4C7-2F9C-0B8A-F000-ACEBBF0B63B4}"/>
              </a:ext>
            </a:extLst>
          </p:cNvPr>
          <p:cNvPicPr>
            <a:picLocks noChangeAspect="1"/>
          </p:cNvPicPr>
          <p:nvPr/>
        </p:nvPicPr>
        <p:blipFill>
          <a:blip r:embed="rId2"/>
          <a:stretch>
            <a:fillRect/>
          </a:stretch>
        </p:blipFill>
        <p:spPr>
          <a:xfrm>
            <a:off x="166254" y="1690688"/>
            <a:ext cx="6365846" cy="4351338"/>
          </a:xfrm>
          <a:prstGeom prst="rect">
            <a:avLst/>
          </a:prstGeom>
        </p:spPr>
      </p:pic>
      <p:pic>
        <p:nvPicPr>
          <p:cNvPr id="5" name="Рисунок 4">
            <a:extLst>
              <a:ext uri="{FF2B5EF4-FFF2-40B4-BE49-F238E27FC236}">
                <a16:creationId xmlns:a16="http://schemas.microsoft.com/office/drawing/2014/main" id="{B5924333-F0BF-58DE-7BDE-22FAA3DD086A}"/>
              </a:ext>
            </a:extLst>
          </p:cNvPr>
          <p:cNvPicPr>
            <a:picLocks noChangeAspect="1"/>
          </p:cNvPicPr>
          <p:nvPr/>
        </p:nvPicPr>
        <p:blipFill>
          <a:blip r:embed="rId3"/>
          <a:stretch>
            <a:fillRect/>
          </a:stretch>
        </p:blipFill>
        <p:spPr>
          <a:xfrm>
            <a:off x="6608618" y="1481859"/>
            <a:ext cx="4191000" cy="1358900"/>
          </a:xfrm>
          <a:prstGeom prst="rect">
            <a:avLst/>
          </a:prstGeom>
        </p:spPr>
      </p:pic>
      <p:pic>
        <p:nvPicPr>
          <p:cNvPr id="6" name="Рисунок 5">
            <a:extLst>
              <a:ext uri="{FF2B5EF4-FFF2-40B4-BE49-F238E27FC236}">
                <a16:creationId xmlns:a16="http://schemas.microsoft.com/office/drawing/2014/main" id="{CB352035-7A07-09DA-11C1-35A96E765141}"/>
              </a:ext>
            </a:extLst>
          </p:cNvPr>
          <p:cNvPicPr>
            <a:picLocks noChangeAspect="1"/>
          </p:cNvPicPr>
          <p:nvPr/>
        </p:nvPicPr>
        <p:blipFill>
          <a:blip r:embed="rId4"/>
          <a:stretch>
            <a:fillRect/>
          </a:stretch>
        </p:blipFill>
        <p:spPr>
          <a:xfrm>
            <a:off x="6532100" y="2840759"/>
            <a:ext cx="4876800" cy="863600"/>
          </a:xfrm>
          <a:prstGeom prst="rect">
            <a:avLst/>
          </a:prstGeom>
        </p:spPr>
      </p:pic>
      <p:pic>
        <p:nvPicPr>
          <p:cNvPr id="7" name="Рисунок 6">
            <a:extLst>
              <a:ext uri="{FF2B5EF4-FFF2-40B4-BE49-F238E27FC236}">
                <a16:creationId xmlns:a16="http://schemas.microsoft.com/office/drawing/2014/main" id="{4E7A42F3-D687-87CA-B493-4D1E26A93FA0}"/>
              </a:ext>
            </a:extLst>
          </p:cNvPr>
          <p:cNvPicPr>
            <a:picLocks noChangeAspect="1"/>
          </p:cNvPicPr>
          <p:nvPr/>
        </p:nvPicPr>
        <p:blipFill>
          <a:blip r:embed="rId5"/>
          <a:stretch>
            <a:fillRect/>
          </a:stretch>
        </p:blipFill>
        <p:spPr>
          <a:xfrm>
            <a:off x="6472800" y="3699163"/>
            <a:ext cx="4940300" cy="1117600"/>
          </a:xfrm>
          <a:prstGeom prst="rect">
            <a:avLst/>
          </a:prstGeom>
        </p:spPr>
      </p:pic>
      <p:pic>
        <p:nvPicPr>
          <p:cNvPr id="8" name="Рисунок 7">
            <a:extLst>
              <a:ext uri="{FF2B5EF4-FFF2-40B4-BE49-F238E27FC236}">
                <a16:creationId xmlns:a16="http://schemas.microsoft.com/office/drawing/2014/main" id="{7AAFA1C7-7553-9FD7-4C0E-75EF9635821B}"/>
              </a:ext>
            </a:extLst>
          </p:cNvPr>
          <p:cNvPicPr>
            <a:picLocks noChangeAspect="1"/>
          </p:cNvPicPr>
          <p:nvPr/>
        </p:nvPicPr>
        <p:blipFill>
          <a:blip r:embed="rId6"/>
          <a:stretch>
            <a:fillRect/>
          </a:stretch>
        </p:blipFill>
        <p:spPr>
          <a:xfrm>
            <a:off x="6472800" y="4816763"/>
            <a:ext cx="2298700" cy="495300"/>
          </a:xfrm>
          <a:prstGeom prst="rect">
            <a:avLst/>
          </a:prstGeom>
        </p:spPr>
      </p:pic>
    </p:spTree>
    <p:extLst>
      <p:ext uri="{BB962C8B-B14F-4D97-AF65-F5344CB8AC3E}">
        <p14:creationId xmlns:p14="http://schemas.microsoft.com/office/powerpoint/2010/main" val="179345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3E69FC-E9E3-C788-C6FE-14374C5D67CB}"/>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D8C67C-13DC-00C9-6189-B14A5BA52E6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520B83A-7DC5-62A6-C43A-DDD189E703BF}"/>
              </a:ext>
            </a:extLst>
          </p:cNvPr>
          <p:cNvPicPr>
            <a:picLocks noChangeAspect="1"/>
          </p:cNvPicPr>
          <p:nvPr/>
        </p:nvPicPr>
        <p:blipFill>
          <a:blip r:embed="rId2"/>
          <a:stretch>
            <a:fillRect/>
          </a:stretch>
        </p:blipFill>
        <p:spPr>
          <a:xfrm>
            <a:off x="0" y="904875"/>
            <a:ext cx="4724400" cy="1841500"/>
          </a:xfrm>
          <a:prstGeom prst="rect">
            <a:avLst/>
          </a:prstGeom>
        </p:spPr>
      </p:pic>
      <p:pic>
        <p:nvPicPr>
          <p:cNvPr id="5" name="Рисунок 4">
            <a:extLst>
              <a:ext uri="{FF2B5EF4-FFF2-40B4-BE49-F238E27FC236}">
                <a16:creationId xmlns:a16="http://schemas.microsoft.com/office/drawing/2014/main" id="{12BCC3DB-ACC6-A5DA-F202-1D9FA4298ED7}"/>
              </a:ext>
            </a:extLst>
          </p:cNvPr>
          <p:cNvPicPr>
            <a:picLocks noChangeAspect="1"/>
          </p:cNvPicPr>
          <p:nvPr/>
        </p:nvPicPr>
        <p:blipFill>
          <a:blip r:embed="rId3"/>
          <a:stretch>
            <a:fillRect/>
          </a:stretch>
        </p:blipFill>
        <p:spPr>
          <a:xfrm>
            <a:off x="176067" y="2701925"/>
            <a:ext cx="4229677" cy="4117100"/>
          </a:xfrm>
          <a:prstGeom prst="rect">
            <a:avLst/>
          </a:prstGeom>
        </p:spPr>
      </p:pic>
      <p:pic>
        <p:nvPicPr>
          <p:cNvPr id="6" name="Рисунок 5">
            <a:extLst>
              <a:ext uri="{FF2B5EF4-FFF2-40B4-BE49-F238E27FC236}">
                <a16:creationId xmlns:a16="http://schemas.microsoft.com/office/drawing/2014/main" id="{BB2D86A4-A88A-E051-024D-D3701E0CCE5E}"/>
              </a:ext>
            </a:extLst>
          </p:cNvPr>
          <p:cNvPicPr>
            <a:picLocks noChangeAspect="1"/>
          </p:cNvPicPr>
          <p:nvPr/>
        </p:nvPicPr>
        <p:blipFill>
          <a:blip r:embed="rId4"/>
          <a:stretch>
            <a:fillRect/>
          </a:stretch>
        </p:blipFill>
        <p:spPr>
          <a:xfrm>
            <a:off x="4724400" y="681037"/>
            <a:ext cx="5537200" cy="1435100"/>
          </a:xfrm>
          <a:prstGeom prst="rect">
            <a:avLst/>
          </a:prstGeom>
        </p:spPr>
      </p:pic>
      <p:pic>
        <p:nvPicPr>
          <p:cNvPr id="7" name="Рисунок 6">
            <a:extLst>
              <a:ext uri="{FF2B5EF4-FFF2-40B4-BE49-F238E27FC236}">
                <a16:creationId xmlns:a16="http://schemas.microsoft.com/office/drawing/2014/main" id="{427DE677-940A-D511-CBCC-EFB41BDF71DD}"/>
              </a:ext>
            </a:extLst>
          </p:cNvPr>
          <p:cNvPicPr>
            <a:picLocks noChangeAspect="1"/>
          </p:cNvPicPr>
          <p:nvPr/>
        </p:nvPicPr>
        <p:blipFill>
          <a:blip r:embed="rId5"/>
          <a:stretch>
            <a:fillRect/>
          </a:stretch>
        </p:blipFill>
        <p:spPr>
          <a:xfrm>
            <a:off x="4793671" y="2251074"/>
            <a:ext cx="4978400" cy="1409700"/>
          </a:xfrm>
          <a:prstGeom prst="rect">
            <a:avLst/>
          </a:prstGeom>
        </p:spPr>
      </p:pic>
      <p:pic>
        <p:nvPicPr>
          <p:cNvPr id="8" name="Рисунок 7">
            <a:extLst>
              <a:ext uri="{FF2B5EF4-FFF2-40B4-BE49-F238E27FC236}">
                <a16:creationId xmlns:a16="http://schemas.microsoft.com/office/drawing/2014/main" id="{148AA6B5-098D-33FC-8535-6978314726AE}"/>
              </a:ext>
            </a:extLst>
          </p:cNvPr>
          <p:cNvPicPr>
            <a:picLocks noChangeAspect="1"/>
          </p:cNvPicPr>
          <p:nvPr/>
        </p:nvPicPr>
        <p:blipFill>
          <a:blip r:embed="rId6"/>
          <a:stretch>
            <a:fillRect/>
          </a:stretch>
        </p:blipFill>
        <p:spPr>
          <a:xfrm>
            <a:off x="4838700" y="3663948"/>
            <a:ext cx="2514600" cy="1308100"/>
          </a:xfrm>
          <a:prstGeom prst="rect">
            <a:avLst/>
          </a:prstGeom>
        </p:spPr>
      </p:pic>
      <p:pic>
        <p:nvPicPr>
          <p:cNvPr id="9" name="Рисунок 8">
            <a:extLst>
              <a:ext uri="{FF2B5EF4-FFF2-40B4-BE49-F238E27FC236}">
                <a16:creationId xmlns:a16="http://schemas.microsoft.com/office/drawing/2014/main" id="{66D65111-5A84-3CCC-7F9A-2A15242FC54C}"/>
              </a:ext>
            </a:extLst>
          </p:cNvPr>
          <p:cNvPicPr>
            <a:picLocks noChangeAspect="1"/>
          </p:cNvPicPr>
          <p:nvPr/>
        </p:nvPicPr>
        <p:blipFill>
          <a:blip r:embed="rId7"/>
          <a:stretch>
            <a:fillRect/>
          </a:stretch>
        </p:blipFill>
        <p:spPr>
          <a:xfrm>
            <a:off x="5003800" y="5009715"/>
            <a:ext cx="5257800" cy="1397000"/>
          </a:xfrm>
          <a:prstGeom prst="rect">
            <a:avLst/>
          </a:prstGeom>
        </p:spPr>
      </p:pic>
    </p:spTree>
    <p:extLst>
      <p:ext uri="{BB962C8B-B14F-4D97-AF65-F5344CB8AC3E}">
        <p14:creationId xmlns:p14="http://schemas.microsoft.com/office/powerpoint/2010/main" val="3467582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52E530-38CF-8968-34B4-0DC9C08A864C}"/>
              </a:ext>
            </a:extLst>
          </p:cNvPr>
          <p:cNvSpPr>
            <a:spLocks noGrp="1"/>
          </p:cNvSpPr>
          <p:nvPr>
            <p:ph type="title"/>
          </p:nvPr>
        </p:nvSpPr>
        <p:spPr>
          <a:xfrm>
            <a:off x="360218" y="18256"/>
            <a:ext cx="10515600" cy="771816"/>
          </a:xfrm>
        </p:spPr>
        <p:txBody>
          <a:bodyPr/>
          <a:lstStyle/>
          <a:p>
            <a:r>
              <a:rPr lang="ru-RU" dirty="0"/>
              <a:t>Прогноз развития </a:t>
            </a:r>
            <a:r>
              <a:rPr lang="ru-RU" dirty="0" err="1"/>
              <a:t>T</a:t>
            </a:r>
            <a:r>
              <a:rPr lang="en-US" dirty="0" err="1"/>
              <a:t>RiSM</a:t>
            </a:r>
            <a:endParaRPr lang="ru-RU" dirty="0"/>
          </a:p>
        </p:txBody>
      </p:sp>
      <p:pic>
        <p:nvPicPr>
          <p:cNvPr id="4" name="Рисунок 3">
            <a:extLst>
              <a:ext uri="{FF2B5EF4-FFF2-40B4-BE49-F238E27FC236}">
                <a16:creationId xmlns:a16="http://schemas.microsoft.com/office/drawing/2014/main" id="{2147CB76-7F39-6137-0D37-DDE866E87DC8}"/>
              </a:ext>
            </a:extLst>
          </p:cNvPr>
          <p:cNvPicPr>
            <a:picLocks noChangeAspect="1"/>
          </p:cNvPicPr>
          <p:nvPr/>
        </p:nvPicPr>
        <p:blipFill>
          <a:blip r:embed="rId2"/>
          <a:srcRect t="2055" b="73781"/>
          <a:stretch/>
        </p:blipFill>
        <p:spPr>
          <a:xfrm>
            <a:off x="470330" y="816787"/>
            <a:ext cx="9188020" cy="1793467"/>
          </a:xfrm>
          <a:prstGeom prst="rect">
            <a:avLst/>
          </a:prstGeom>
        </p:spPr>
      </p:pic>
      <p:pic>
        <p:nvPicPr>
          <p:cNvPr id="5" name="Рисунок 4">
            <a:extLst>
              <a:ext uri="{FF2B5EF4-FFF2-40B4-BE49-F238E27FC236}">
                <a16:creationId xmlns:a16="http://schemas.microsoft.com/office/drawing/2014/main" id="{FE926DA5-E3FC-3E0D-4E64-D4CDE74BA146}"/>
              </a:ext>
            </a:extLst>
          </p:cNvPr>
          <p:cNvPicPr>
            <a:picLocks noChangeAspect="1"/>
          </p:cNvPicPr>
          <p:nvPr/>
        </p:nvPicPr>
        <p:blipFill>
          <a:blip r:embed="rId2"/>
          <a:srcRect t="33181" b="40600"/>
          <a:stretch/>
        </p:blipFill>
        <p:spPr>
          <a:xfrm>
            <a:off x="505692" y="2644340"/>
            <a:ext cx="9188020" cy="1945951"/>
          </a:xfrm>
          <a:prstGeom prst="rect">
            <a:avLst/>
          </a:prstGeom>
        </p:spPr>
      </p:pic>
      <p:pic>
        <p:nvPicPr>
          <p:cNvPr id="7" name="Рисунок 6">
            <a:extLst>
              <a:ext uri="{FF2B5EF4-FFF2-40B4-BE49-F238E27FC236}">
                <a16:creationId xmlns:a16="http://schemas.microsoft.com/office/drawing/2014/main" id="{64F4CACA-C402-3479-ED19-6E7585970C4D}"/>
              </a:ext>
            </a:extLst>
          </p:cNvPr>
          <p:cNvPicPr>
            <a:picLocks noChangeAspect="1"/>
          </p:cNvPicPr>
          <p:nvPr/>
        </p:nvPicPr>
        <p:blipFill>
          <a:blip r:embed="rId2"/>
          <a:srcRect l="-452" t="65163" r="452" b="8618"/>
          <a:stretch/>
        </p:blipFill>
        <p:spPr>
          <a:xfrm>
            <a:off x="464067" y="4572744"/>
            <a:ext cx="9188020" cy="1945951"/>
          </a:xfrm>
          <a:prstGeom prst="rect">
            <a:avLst/>
          </a:prstGeom>
        </p:spPr>
      </p:pic>
      <p:sp>
        <p:nvSpPr>
          <p:cNvPr id="6" name="TextBox 5">
            <a:extLst>
              <a:ext uri="{FF2B5EF4-FFF2-40B4-BE49-F238E27FC236}">
                <a16:creationId xmlns:a16="http://schemas.microsoft.com/office/drawing/2014/main" id="{F29DC71A-FFB2-D912-B6F8-18E104FA1D72}"/>
              </a:ext>
            </a:extLst>
          </p:cNvPr>
          <p:cNvSpPr txBox="1"/>
          <p:nvPr/>
        </p:nvSpPr>
        <p:spPr>
          <a:xfrm>
            <a:off x="7736032" y="6518695"/>
            <a:ext cx="3756313" cy="307777"/>
          </a:xfrm>
          <a:prstGeom prst="rect">
            <a:avLst/>
          </a:prstGeom>
          <a:noFill/>
        </p:spPr>
        <p:txBody>
          <a:bodyPr wrap="square">
            <a:spAutoFit/>
          </a:bodyPr>
          <a:lstStyle/>
          <a:p>
            <a:r>
              <a:rPr lang="ru-RU" dirty="0" err="1"/>
              <a:t>https</a:t>
            </a:r>
            <a:r>
              <a:rPr lang="ru-RU" dirty="0"/>
              <a:t>://</a:t>
            </a:r>
            <a:r>
              <a:rPr lang="ru-RU" dirty="0" err="1"/>
              <a:t>www.leewayhertz.com</a:t>
            </a:r>
            <a:r>
              <a:rPr lang="ru-RU" dirty="0"/>
              <a:t>/</a:t>
            </a:r>
            <a:r>
              <a:rPr lang="ru-RU" dirty="0" err="1"/>
              <a:t>ai-trism</a:t>
            </a:r>
            <a:r>
              <a:rPr lang="ru-RU" dirty="0"/>
              <a:t>/</a:t>
            </a:r>
          </a:p>
        </p:txBody>
      </p:sp>
    </p:spTree>
    <p:extLst>
      <p:ext uri="{BB962C8B-B14F-4D97-AF65-F5344CB8AC3E}">
        <p14:creationId xmlns:p14="http://schemas.microsoft.com/office/powerpoint/2010/main" val="3496194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9E56D2-2C1D-2A4D-10E8-9164AF0547C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096E999-368E-496C-6CCF-18F565F6340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9B698995-B458-060D-E00B-0D6DA03CC20B}"/>
              </a:ext>
            </a:extLst>
          </p:cNvPr>
          <p:cNvPicPr>
            <a:picLocks noChangeAspect="1"/>
          </p:cNvPicPr>
          <p:nvPr/>
        </p:nvPicPr>
        <p:blipFill>
          <a:blip r:embed="rId2"/>
          <a:stretch>
            <a:fillRect/>
          </a:stretch>
        </p:blipFill>
        <p:spPr>
          <a:xfrm>
            <a:off x="201469" y="1753032"/>
            <a:ext cx="5638222" cy="3522215"/>
          </a:xfrm>
          <a:prstGeom prst="rect">
            <a:avLst/>
          </a:prstGeom>
        </p:spPr>
      </p:pic>
      <p:pic>
        <p:nvPicPr>
          <p:cNvPr id="5" name="Рисунок 4">
            <a:extLst>
              <a:ext uri="{FF2B5EF4-FFF2-40B4-BE49-F238E27FC236}">
                <a16:creationId xmlns:a16="http://schemas.microsoft.com/office/drawing/2014/main" id="{69819A47-B9AD-B3F1-E646-D46094BD639D}"/>
              </a:ext>
            </a:extLst>
          </p:cNvPr>
          <p:cNvPicPr>
            <a:picLocks noChangeAspect="1"/>
          </p:cNvPicPr>
          <p:nvPr/>
        </p:nvPicPr>
        <p:blipFill>
          <a:blip r:embed="rId3"/>
          <a:stretch>
            <a:fillRect/>
          </a:stretch>
        </p:blipFill>
        <p:spPr>
          <a:xfrm>
            <a:off x="5839691" y="1779596"/>
            <a:ext cx="5994400" cy="723900"/>
          </a:xfrm>
          <a:prstGeom prst="rect">
            <a:avLst/>
          </a:prstGeom>
        </p:spPr>
      </p:pic>
      <p:pic>
        <p:nvPicPr>
          <p:cNvPr id="6" name="Рисунок 5">
            <a:extLst>
              <a:ext uri="{FF2B5EF4-FFF2-40B4-BE49-F238E27FC236}">
                <a16:creationId xmlns:a16="http://schemas.microsoft.com/office/drawing/2014/main" id="{86124079-2452-5C74-83D2-B122F6B45F6E}"/>
              </a:ext>
            </a:extLst>
          </p:cNvPr>
          <p:cNvPicPr>
            <a:picLocks noChangeAspect="1"/>
          </p:cNvPicPr>
          <p:nvPr/>
        </p:nvPicPr>
        <p:blipFill>
          <a:blip r:embed="rId4"/>
          <a:stretch>
            <a:fillRect/>
          </a:stretch>
        </p:blipFill>
        <p:spPr>
          <a:xfrm>
            <a:off x="5839691" y="2592404"/>
            <a:ext cx="2565400" cy="2235200"/>
          </a:xfrm>
          <a:prstGeom prst="rect">
            <a:avLst/>
          </a:prstGeom>
        </p:spPr>
      </p:pic>
      <p:pic>
        <p:nvPicPr>
          <p:cNvPr id="7" name="Рисунок 6">
            <a:extLst>
              <a:ext uri="{FF2B5EF4-FFF2-40B4-BE49-F238E27FC236}">
                <a16:creationId xmlns:a16="http://schemas.microsoft.com/office/drawing/2014/main" id="{41E6D9DA-844F-705C-07AD-37E3DF53BE84}"/>
              </a:ext>
            </a:extLst>
          </p:cNvPr>
          <p:cNvPicPr>
            <a:picLocks noChangeAspect="1"/>
          </p:cNvPicPr>
          <p:nvPr/>
        </p:nvPicPr>
        <p:blipFill>
          <a:blip r:embed="rId5"/>
          <a:stretch>
            <a:fillRect/>
          </a:stretch>
        </p:blipFill>
        <p:spPr>
          <a:xfrm>
            <a:off x="8405091" y="2446354"/>
            <a:ext cx="3302000" cy="2527300"/>
          </a:xfrm>
          <a:prstGeom prst="rect">
            <a:avLst/>
          </a:prstGeom>
        </p:spPr>
      </p:pic>
    </p:spTree>
    <p:extLst>
      <p:ext uri="{BB962C8B-B14F-4D97-AF65-F5344CB8AC3E}">
        <p14:creationId xmlns:p14="http://schemas.microsoft.com/office/powerpoint/2010/main" val="2912487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3F1499-A365-7751-186A-0267E6F2DFB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7D3975FD-88BF-5965-11A2-ECDE95B75F5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5DBA03EF-1252-82E6-10C7-239C7F98252B}"/>
              </a:ext>
            </a:extLst>
          </p:cNvPr>
          <p:cNvPicPr>
            <a:picLocks noChangeAspect="1"/>
          </p:cNvPicPr>
          <p:nvPr/>
        </p:nvPicPr>
        <p:blipFill>
          <a:blip r:embed="rId2"/>
          <a:stretch>
            <a:fillRect/>
          </a:stretch>
        </p:blipFill>
        <p:spPr>
          <a:xfrm>
            <a:off x="264967" y="253373"/>
            <a:ext cx="10793558" cy="6314113"/>
          </a:xfrm>
          <a:prstGeom prst="rect">
            <a:avLst/>
          </a:prstGeom>
        </p:spPr>
      </p:pic>
    </p:spTree>
    <p:extLst>
      <p:ext uri="{BB962C8B-B14F-4D97-AF65-F5344CB8AC3E}">
        <p14:creationId xmlns:p14="http://schemas.microsoft.com/office/powerpoint/2010/main" val="155593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64B2DC-DCCA-B1CF-0512-D7C92F34A7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B5771B9-606C-7F6A-1036-8081EF1602B0}"/>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FD33CF9A-6548-037A-2EE4-C915E7D6A8E7}"/>
              </a:ext>
            </a:extLst>
          </p:cNvPr>
          <p:cNvPicPr>
            <a:picLocks noChangeAspect="1"/>
          </p:cNvPicPr>
          <p:nvPr/>
        </p:nvPicPr>
        <p:blipFill>
          <a:blip r:embed="rId2"/>
          <a:stretch>
            <a:fillRect/>
          </a:stretch>
        </p:blipFill>
        <p:spPr>
          <a:xfrm>
            <a:off x="262081" y="1825624"/>
            <a:ext cx="7483361" cy="4138757"/>
          </a:xfrm>
          <a:prstGeom prst="rect">
            <a:avLst/>
          </a:prstGeom>
        </p:spPr>
      </p:pic>
      <p:pic>
        <p:nvPicPr>
          <p:cNvPr id="5" name="Рисунок 4">
            <a:extLst>
              <a:ext uri="{FF2B5EF4-FFF2-40B4-BE49-F238E27FC236}">
                <a16:creationId xmlns:a16="http://schemas.microsoft.com/office/drawing/2014/main" id="{05B108C3-8A7B-952B-463E-46DCB99AA605}"/>
              </a:ext>
            </a:extLst>
          </p:cNvPr>
          <p:cNvPicPr>
            <a:picLocks noChangeAspect="1"/>
          </p:cNvPicPr>
          <p:nvPr/>
        </p:nvPicPr>
        <p:blipFill>
          <a:blip r:embed="rId3"/>
          <a:stretch>
            <a:fillRect/>
          </a:stretch>
        </p:blipFill>
        <p:spPr>
          <a:xfrm>
            <a:off x="3814911" y="1027906"/>
            <a:ext cx="7538889" cy="5566278"/>
          </a:xfrm>
          <a:prstGeom prst="rect">
            <a:avLst/>
          </a:prstGeom>
        </p:spPr>
      </p:pic>
    </p:spTree>
    <p:extLst>
      <p:ext uri="{BB962C8B-B14F-4D97-AF65-F5344CB8AC3E}">
        <p14:creationId xmlns:p14="http://schemas.microsoft.com/office/powerpoint/2010/main" val="3781908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783D00-00D3-2772-075C-AF60C7DF9C5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F2E2B96-29A8-54F4-7B15-402224AF45F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730226F-54CE-D5FF-3942-3D70647F2B97}"/>
              </a:ext>
            </a:extLst>
          </p:cNvPr>
          <p:cNvPicPr>
            <a:picLocks noChangeAspect="1"/>
          </p:cNvPicPr>
          <p:nvPr/>
        </p:nvPicPr>
        <p:blipFill>
          <a:blip r:embed="rId2"/>
          <a:stretch>
            <a:fillRect/>
          </a:stretch>
        </p:blipFill>
        <p:spPr>
          <a:xfrm>
            <a:off x="331931" y="1825624"/>
            <a:ext cx="6765059" cy="3756797"/>
          </a:xfrm>
          <a:prstGeom prst="rect">
            <a:avLst/>
          </a:prstGeom>
        </p:spPr>
      </p:pic>
      <p:pic>
        <p:nvPicPr>
          <p:cNvPr id="5" name="Рисунок 4">
            <a:extLst>
              <a:ext uri="{FF2B5EF4-FFF2-40B4-BE49-F238E27FC236}">
                <a16:creationId xmlns:a16="http://schemas.microsoft.com/office/drawing/2014/main" id="{839CE6AB-80E3-1ACB-9325-A651F6CB0C4A}"/>
              </a:ext>
            </a:extLst>
          </p:cNvPr>
          <p:cNvPicPr>
            <a:picLocks noChangeAspect="1"/>
          </p:cNvPicPr>
          <p:nvPr/>
        </p:nvPicPr>
        <p:blipFill>
          <a:blip r:embed="rId3"/>
          <a:stretch>
            <a:fillRect/>
          </a:stretch>
        </p:blipFill>
        <p:spPr>
          <a:xfrm>
            <a:off x="2647950" y="1332391"/>
            <a:ext cx="9419359" cy="4582391"/>
          </a:xfrm>
          <a:prstGeom prst="rect">
            <a:avLst/>
          </a:prstGeom>
        </p:spPr>
      </p:pic>
    </p:spTree>
    <p:extLst>
      <p:ext uri="{BB962C8B-B14F-4D97-AF65-F5344CB8AC3E}">
        <p14:creationId xmlns:p14="http://schemas.microsoft.com/office/powerpoint/2010/main" val="282488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55FAEB-7B6A-529C-9B87-73276C482ED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E7F1BE7-9944-4506-A59F-F6AD920AA88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BD8D3082-C77B-3D3E-9631-2866D529E37D}"/>
              </a:ext>
            </a:extLst>
          </p:cNvPr>
          <p:cNvPicPr>
            <a:picLocks noChangeAspect="1"/>
          </p:cNvPicPr>
          <p:nvPr/>
        </p:nvPicPr>
        <p:blipFill>
          <a:blip r:embed="rId2"/>
          <a:stretch>
            <a:fillRect/>
          </a:stretch>
        </p:blipFill>
        <p:spPr>
          <a:xfrm>
            <a:off x="322696" y="788194"/>
            <a:ext cx="3314700" cy="3213100"/>
          </a:xfrm>
          <a:prstGeom prst="rect">
            <a:avLst/>
          </a:prstGeom>
        </p:spPr>
      </p:pic>
      <p:pic>
        <p:nvPicPr>
          <p:cNvPr id="5" name="Рисунок 4">
            <a:extLst>
              <a:ext uri="{FF2B5EF4-FFF2-40B4-BE49-F238E27FC236}">
                <a16:creationId xmlns:a16="http://schemas.microsoft.com/office/drawing/2014/main" id="{3A39BA6A-6851-9E11-590C-96F80C44E37B}"/>
              </a:ext>
            </a:extLst>
          </p:cNvPr>
          <p:cNvPicPr>
            <a:picLocks noChangeAspect="1"/>
          </p:cNvPicPr>
          <p:nvPr/>
        </p:nvPicPr>
        <p:blipFill>
          <a:blip r:embed="rId3"/>
          <a:stretch>
            <a:fillRect/>
          </a:stretch>
        </p:blipFill>
        <p:spPr>
          <a:xfrm>
            <a:off x="3721678" y="607220"/>
            <a:ext cx="4470244" cy="3394074"/>
          </a:xfrm>
          <a:prstGeom prst="rect">
            <a:avLst/>
          </a:prstGeom>
        </p:spPr>
      </p:pic>
      <p:pic>
        <p:nvPicPr>
          <p:cNvPr id="6" name="Рисунок 5">
            <a:extLst>
              <a:ext uri="{FF2B5EF4-FFF2-40B4-BE49-F238E27FC236}">
                <a16:creationId xmlns:a16="http://schemas.microsoft.com/office/drawing/2014/main" id="{7D5AA394-2AB6-30F7-DD01-EDCAA7213839}"/>
              </a:ext>
            </a:extLst>
          </p:cNvPr>
          <p:cNvPicPr>
            <a:picLocks noChangeAspect="1"/>
          </p:cNvPicPr>
          <p:nvPr/>
        </p:nvPicPr>
        <p:blipFill>
          <a:blip r:embed="rId4"/>
          <a:stretch>
            <a:fillRect/>
          </a:stretch>
        </p:blipFill>
        <p:spPr>
          <a:xfrm>
            <a:off x="8066231" y="719572"/>
            <a:ext cx="3972093" cy="3169370"/>
          </a:xfrm>
          <a:prstGeom prst="rect">
            <a:avLst/>
          </a:prstGeom>
        </p:spPr>
      </p:pic>
      <p:pic>
        <p:nvPicPr>
          <p:cNvPr id="7" name="Рисунок 6">
            <a:extLst>
              <a:ext uri="{FF2B5EF4-FFF2-40B4-BE49-F238E27FC236}">
                <a16:creationId xmlns:a16="http://schemas.microsoft.com/office/drawing/2014/main" id="{636B0FD3-5A1B-8865-4174-DC9269FCD6BC}"/>
              </a:ext>
            </a:extLst>
          </p:cNvPr>
          <p:cNvPicPr>
            <a:picLocks noChangeAspect="1"/>
          </p:cNvPicPr>
          <p:nvPr/>
        </p:nvPicPr>
        <p:blipFill>
          <a:blip r:embed="rId5"/>
          <a:stretch>
            <a:fillRect/>
          </a:stretch>
        </p:blipFill>
        <p:spPr>
          <a:xfrm>
            <a:off x="322696" y="4001294"/>
            <a:ext cx="3639326" cy="2644198"/>
          </a:xfrm>
          <a:prstGeom prst="rect">
            <a:avLst/>
          </a:prstGeom>
        </p:spPr>
      </p:pic>
    </p:spTree>
    <p:extLst>
      <p:ext uri="{BB962C8B-B14F-4D97-AF65-F5344CB8AC3E}">
        <p14:creationId xmlns:p14="http://schemas.microsoft.com/office/powerpoint/2010/main" val="39557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833E6A-E34D-575A-DA51-91B287C7E05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4DAA1F8-B73D-C469-EA57-F623958F96BF}"/>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7108CA-39C7-EDD6-C4B9-AE2877ABA78E}"/>
              </a:ext>
            </a:extLst>
          </p:cNvPr>
          <p:cNvPicPr>
            <a:picLocks noChangeAspect="1"/>
          </p:cNvPicPr>
          <p:nvPr/>
        </p:nvPicPr>
        <p:blipFill>
          <a:blip r:embed="rId2"/>
          <a:stretch>
            <a:fillRect/>
          </a:stretch>
        </p:blipFill>
        <p:spPr>
          <a:xfrm>
            <a:off x="189922" y="487794"/>
            <a:ext cx="5215362" cy="3034723"/>
          </a:xfrm>
          <a:prstGeom prst="rect">
            <a:avLst/>
          </a:prstGeom>
        </p:spPr>
      </p:pic>
      <p:pic>
        <p:nvPicPr>
          <p:cNvPr id="5" name="Рисунок 4">
            <a:extLst>
              <a:ext uri="{FF2B5EF4-FFF2-40B4-BE49-F238E27FC236}">
                <a16:creationId xmlns:a16="http://schemas.microsoft.com/office/drawing/2014/main" id="{80D4D931-BEFE-17B6-0F22-D29829634A0C}"/>
              </a:ext>
            </a:extLst>
          </p:cNvPr>
          <p:cNvPicPr>
            <a:picLocks noChangeAspect="1"/>
          </p:cNvPicPr>
          <p:nvPr/>
        </p:nvPicPr>
        <p:blipFill>
          <a:blip r:embed="rId3"/>
          <a:stretch>
            <a:fillRect/>
          </a:stretch>
        </p:blipFill>
        <p:spPr>
          <a:xfrm>
            <a:off x="99291" y="3645186"/>
            <a:ext cx="5569374" cy="2847689"/>
          </a:xfrm>
          <a:prstGeom prst="rect">
            <a:avLst/>
          </a:prstGeom>
        </p:spPr>
      </p:pic>
      <p:pic>
        <p:nvPicPr>
          <p:cNvPr id="6" name="Рисунок 5">
            <a:extLst>
              <a:ext uri="{FF2B5EF4-FFF2-40B4-BE49-F238E27FC236}">
                <a16:creationId xmlns:a16="http://schemas.microsoft.com/office/drawing/2014/main" id="{340AAF85-3E9C-287F-9805-B2E2EF9A1D1F}"/>
              </a:ext>
            </a:extLst>
          </p:cNvPr>
          <p:cNvPicPr>
            <a:picLocks noChangeAspect="1"/>
          </p:cNvPicPr>
          <p:nvPr/>
        </p:nvPicPr>
        <p:blipFill>
          <a:blip r:embed="rId4"/>
          <a:stretch>
            <a:fillRect/>
          </a:stretch>
        </p:blipFill>
        <p:spPr>
          <a:xfrm>
            <a:off x="5442076" y="373204"/>
            <a:ext cx="4252642" cy="4187467"/>
          </a:xfrm>
          <a:prstGeom prst="rect">
            <a:avLst/>
          </a:prstGeom>
        </p:spPr>
      </p:pic>
      <p:pic>
        <p:nvPicPr>
          <p:cNvPr id="7" name="Рисунок 6">
            <a:extLst>
              <a:ext uri="{FF2B5EF4-FFF2-40B4-BE49-F238E27FC236}">
                <a16:creationId xmlns:a16="http://schemas.microsoft.com/office/drawing/2014/main" id="{4C9122B3-44BA-2AD1-6BC3-653749233DD1}"/>
              </a:ext>
            </a:extLst>
          </p:cNvPr>
          <p:cNvPicPr>
            <a:picLocks noChangeAspect="1"/>
          </p:cNvPicPr>
          <p:nvPr/>
        </p:nvPicPr>
        <p:blipFill>
          <a:blip r:embed="rId5"/>
          <a:stretch>
            <a:fillRect/>
          </a:stretch>
        </p:blipFill>
        <p:spPr>
          <a:xfrm>
            <a:off x="8625609" y="3367230"/>
            <a:ext cx="3467100" cy="3403600"/>
          </a:xfrm>
          <a:prstGeom prst="rect">
            <a:avLst/>
          </a:prstGeom>
        </p:spPr>
      </p:pic>
    </p:spTree>
    <p:extLst>
      <p:ext uri="{BB962C8B-B14F-4D97-AF65-F5344CB8AC3E}">
        <p14:creationId xmlns:p14="http://schemas.microsoft.com/office/powerpoint/2010/main" val="342573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15BFBE-DEEA-E255-89CA-8762D6C6710D}"/>
              </a:ext>
            </a:extLst>
          </p:cNvPr>
          <p:cNvSpPr>
            <a:spLocks noGrp="1"/>
          </p:cNvSpPr>
          <p:nvPr>
            <p:ph type="title"/>
          </p:nvPr>
        </p:nvSpPr>
        <p:spPr/>
        <p:txBody>
          <a:bodyPr/>
          <a:lstStyle/>
          <a:p>
            <a:endParaRPr lang="ru-RU"/>
          </a:p>
        </p:txBody>
      </p:sp>
      <p:pic>
        <p:nvPicPr>
          <p:cNvPr id="8" name="Рисунок 7">
            <a:extLst>
              <a:ext uri="{FF2B5EF4-FFF2-40B4-BE49-F238E27FC236}">
                <a16:creationId xmlns:a16="http://schemas.microsoft.com/office/drawing/2014/main" id="{68A65DB4-1027-D66E-04A6-E60E105624F5}"/>
              </a:ext>
            </a:extLst>
          </p:cNvPr>
          <p:cNvPicPr>
            <a:picLocks noChangeAspect="1"/>
          </p:cNvPicPr>
          <p:nvPr/>
        </p:nvPicPr>
        <p:blipFill>
          <a:blip r:embed="rId2"/>
          <a:stretch>
            <a:fillRect/>
          </a:stretch>
        </p:blipFill>
        <p:spPr>
          <a:xfrm>
            <a:off x="4521200" y="3888694"/>
            <a:ext cx="3149600" cy="2922062"/>
          </a:xfrm>
          <a:prstGeom prst="rect">
            <a:avLst/>
          </a:prstGeom>
        </p:spPr>
      </p:pic>
      <p:pic>
        <p:nvPicPr>
          <p:cNvPr id="4" name="Рисунок 3">
            <a:extLst>
              <a:ext uri="{FF2B5EF4-FFF2-40B4-BE49-F238E27FC236}">
                <a16:creationId xmlns:a16="http://schemas.microsoft.com/office/drawing/2014/main" id="{20B01A77-7C45-5B02-C1A9-9CA3B052D6CF}"/>
              </a:ext>
            </a:extLst>
          </p:cNvPr>
          <p:cNvPicPr>
            <a:picLocks noChangeAspect="1"/>
          </p:cNvPicPr>
          <p:nvPr/>
        </p:nvPicPr>
        <p:blipFill>
          <a:blip r:embed="rId3"/>
          <a:stretch>
            <a:fillRect/>
          </a:stretch>
        </p:blipFill>
        <p:spPr>
          <a:xfrm>
            <a:off x="339436" y="450678"/>
            <a:ext cx="4214669" cy="2864022"/>
          </a:xfrm>
          <a:prstGeom prst="rect">
            <a:avLst/>
          </a:prstGeom>
        </p:spPr>
      </p:pic>
      <p:pic>
        <p:nvPicPr>
          <p:cNvPr id="5" name="Рисунок 4">
            <a:extLst>
              <a:ext uri="{FF2B5EF4-FFF2-40B4-BE49-F238E27FC236}">
                <a16:creationId xmlns:a16="http://schemas.microsoft.com/office/drawing/2014/main" id="{E5691A14-B080-736F-57BA-15267FA62275}"/>
              </a:ext>
            </a:extLst>
          </p:cNvPr>
          <p:cNvPicPr>
            <a:picLocks noChangeAspect="1"/>
          </p:cNvPicPr>
          <p:nvPr/>
        </p:nvPicPr>
        <p:blipFill>
          <a:blip r:embed="rId4"/>
          <a:stretch>
            <a:fillRect/>
          </a:stretch>
        </p:blipFill>
        <p:spPr>
          <a:xfrm>
            <a:off x="422563" y="3314700"/>
            <a:ext cx="3429000" cy="3314700"/>
          </a:xfrm>
          <a:prstGeom prst="rect">
            <a:avLst/>
          </a:prstGeom>
        </p:spPr>
      </p:pic>
      <p:pic>
        <p:nvPicPr>
          <p:cNvPr id="6" name="Рисунок 5">
            <a:extLst>
              <a:ext uri="{FF2B5EF4-FFF2-40B4-BE49-F238E27FC236}">
                <a16:creationId xmlns:a16="http://schemas.microsoft.com/office/drawing/2014/main" id="{D993BCFA-F863-1FB8-DC8F-674FF9BDD8C9}"/>
              </a:ext>
            </a:extLst>
          </p:cNvPr>
          <p:cNvPicPr>
            <a:picLocks noChangeAspect="1"/>
          </p:cNvPicPr>
          <p:nvPr/>
        </p:nvPicPr>
        <p:blipFill>
          <a:blip r:embed="rId5"/>
          <a:stretch>
            <a:fillRect/>
          </a:stretch>
        </p:blipFill>
        <p:spPr>
          <a:xfrm>
            <a:off x="4406900" y="193589"/>
            <a:ext cx="3149600" cy="1689100"/>
          </a:xfrm>
          <a:prstGeom prst="rect">
            <a:avLst/>
          </a:prstGeom>
        </p:spPr>
      </p:pic>
      <p:pic>
        <p:nvPicPr>
          <p:cNvPr id="7" name="Рисунок 6">
            <a:extLst>
              <a:ext uri="{FF2B5EF4-FFF2-40B4-BE49-F238E27FC236}">
                <a16:creationId xmlns:a16="http://schemas.microsoft.com/office/drawing/2014/main" id="{E847446C-7991-DFCF-2EF4-10CD0F607566}"/>
              </a:ext>
            </a:extLst>
          </p:cNvPr>
          <p:cNvPicPr>
            <a:picLocks noChangeAspect="1"/>
          </p:cNvPicPr>
          <p:nvPr/>
        </p:nvPicPr>
        <p:blipFill>
          <a:blip r:embed="rId6"/>
          <a:srcRect t="18159" b="-2423"/>
          <a:stretch/>
        </p:blipFill>
        <p:spPr>
          <a:xfrm>
            <a:off x="4350327" y="1776241"/>
            <a:ext cx="3543300" cy="2536278"/>
          </a:xfrm>
          <a:prstGeom prst="rect">
            <a:avLst/>
          </a:prstGeom>
        </p:spPr>
      </p:pic>
    </p:spTree>
    <p:extLst>
      <p:ext uri="{BB962C8B-B14F-4D97-AF65-F5344CB8AC3E}">
        <p14:creationId xmlns:p14="http://schemas.microsoft.com/office/powerpoint/2010/main" val="284750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97BD51-DF67-2BA3-5514-E98AAFDCF634}"/>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8FA37EDF-7083-6297-12CC-D5B8EED799F9}"/>
              </a:ext>
            </a:extLst>
          </p:cNvPr>
          <p:cNvPicPr>
            <a:picLocks noChangeAspect="1"/>
          </p:cNvPicPr>
          <p:nvPr/>
        </p:nvPicPr>
        <p:blipFill>
          <a:blip r:embed="rId2"/>
          <a:stretch>
            <a:fillRect/>
          </a:stretch>
        </p:blipFill>
        <p:spPr>
          <a:xfrm>
            <a:off x="242237" y="-100445"/>
            <a:ext cx="6306489" cy="3529445"/>
          </a:xfrm>
          <a:prstGeom prst="rect">
            <a:avLst/>
          </a:prstGeom>
        </p:spPr>
      </p:pic>
      <p:pic>
        <p:nvPicPr>
          <p:cNvPr id="5" name="Рисунок 4">
            <a:extLst>
              <a:ext uri="{FF2B5EF4-FFF2-40B4-BE49-F238E27FC236}">
                <a16:creationId xmlns:a16="http://schemas.microsoft.com/office/drawing/2014/main" id="{D0FD53ED-F36A-840A-0757-FA761E0B35FC}"/>
              </a:ext>
            </a:extLst>
          </p:cNvPr>
          <p:cNvPicPr>
            <a:picLocks noChangeAspect="1"/>
          </p:cNvPicPr>
          <p:nvPr/>
        </p:nvPicPr>
        <p:blipFill>
          <a:blip r:embed="rId3"/>
          <a:stretch>
            <a:fillRect/>
          </a:stretch>
        </p:blipFill>
        <p:spPr>
          <a:xfrm>
            <a:off x="6727537" y="535709"/>
            <a:ext cx="3454400" cy="2794000"/>
          </a:xfrm>
          <a:prstGeom prst="rect">
            <a:avLst/>
          </a:prstGeom>
        </p:spPr>
      </p:pic>
      <p:pic>
        <p:nvPicPr>
          <p:cNvPr id="6" name="Рисунок 5">
            <a:extLst>
              <a:ext uri="{FF2B5EF4-FFF2-40B4-BE49-F238E27FC236}">
                <a16:creationId xmlns:a16="http://schemas.microsoft.com/office/drawing/2014/main" id="{CA80C3E2-D9F5-711C-9C19-AD04FD7868AA}"/>
              </a:ext>
            </a:extLst>
          </p:cNvPr>
          <p:cNvPicPr>
            <a:picLocks noChangeAspect="1"/>
          </p:cNvPicPr>
          <p:nvPr/>
        </p:nvPicPr>
        <p:blipFill>
          <a:blip r:embed="rId4"/>
          <a:stretch>
            <a:fillRect/>
          </a:stretch>
        </p:blipFill>
        <p:spPr>
          <a:xfrm>
            <a:off x="6548726" y="3528292"/>
            <a:ext cx="4169641" cy="2898793"/>
          </a:xfrm>
          <a:prstGeom prst="rect">
            <a:avLst/>
          </a:prstGeom>
        </p:spPr>
      </p:pic>
    </p:spTree>
    <p:extLst>
      <p:ext uri="{BB962C8B-B14F-4D97-AF65-F5344CB8AC3E}">
        <p14:creationId xmlns:p14="http://schemas.microsoft.com/office/powerpoint/2010/main" val="101002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7ABCA8-BAA6-F040-B811-BE132C0F20C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6524D40-2325-7CA4-7B97-91482E84888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047BC75-806E-80E2-C424-056C454CD933}"/>
              </a:ext>
            </a:extLst>
          </p:cNvPr>
          <p:cNvPicPr>
            <a:picLocks noChangeAspect="1"/>
          </p:cNvPicPr>
          <p:nvPr/>
        </p:nvPicPr>
        <p:blipFill>
          <a:blip r:embed="rId2"/>
          <a:stretch>
            <a:fillRect/>
          </a:stretch>
        </p:blipFill>
        <p:spPr>
          <a:xfrm>
            <a:off x="3757322" y="365125"/>
            <a:ext cx="3658827" cy="3145699"/>
          </a:xfrm>
          <a:prstGeom prst="rect">
            <a:avLst/>
          </a:prstGeom>
        </p:spPr>
      </p:pic>
      <p:pic>
        <p:nvPicPr>
          <p:cNvPr id="5" name="Рисунок 4">
            <a:extLst>
              <a:ext uri="{FF2B5EF4-FFF2-40B4-BE49-F238E27FC236}">
                <a16:creationId xmlns:a16="http://schemas.microsoft.com/office/drawing/2014/main" id="{F63586A9-7687-B48B-0367-C06C7DA72CA4}"/>
              </a:ext>
            </a:extLst>
          </p:cNvPr>
          <p:cNvPicPr>
            <a:picLocks noChangeAspect="1"/>
          </p:cNvPicPr>
          <p:nvPr/>
        </p:nvPicPr>
        <p:blipFill>
          <a:blip r:embed="rId3"/>
          <a:stretch>
            <a:fillRect/>
          </a:stretch>
        </p:blipFill>
        <p:spPr>
          <a:xfrm>
            <a:off x="201900" y="229754"/>
            <a:ext cx="3276600" cy="2159000"/>
          </a:xfrm>
          <a:prstGeom prst="rect">
            <a:avLst/>
          </a:prstGeom>
        </p:spPr>
      </p:pic>
      <p:pic>
        <p:nvPicPr>
          <p:cNvPr id="6" name="Рисунок 5">
            <a:extLst>
              <a:ext uri="{FF2B5EF4-FFF2-40B4-BE49-F238E27FC236}">
                <a16:creationId xmlns:a16="http://schemas.microsoft.com/office/drawing/2014/main" id="{61D2A9B1-98E9-C1BE-6AB2-21824C169CA0}"/>
              </a:ext>
            </a:extLst>
          </p:cNvPr>
          <p:cNvPicPr>
            <a:picLocks noChangeAspect="1"/>
          </p:cNvPicPr>
          <p:nvPr/>
        </p:nvPicPr>
        <p:blipFill>
          <a:blip r:embed="rId4"/>
          <a:stretch>
            <a:fillRect/>
          </a:stretch>
        </p:blipFill>
        <p:spPr>
          <a:xfrm>
            <a:off x="7416149" y="292100"/>
            <a:ext cx="3898900" cy="3136900"/>
          </a:xfrm>
          <a:prstGeom prst="rect">
            <a:avLst/>
          </a:prstGeom>
        </p:spPr>
      </p:pic>
      <p:pic>
        <p:nvPicPr>
          <p:cNvPr id="7" name="Рисунок 6">
            <a:extLst>
              <a:ext uri="{FF2B5EF4-FFF2-40B4-BE49-F238E27FC236}">
                <a16:creationId xmlns:a16="http://schemas.microsoft.com/office/drawing/2014/main" id="{E1DB29D3-0F03-D190-1027-C3B7D1270BF2}"/>
              </a:ext>
            </a:extLst>
          </p:cNvPr>
          <p:cNvPicPr>
            <a:picLocks noChangeAspect="1"/>
          </p:cNvPicPr>
          <p:nvPr/>
        </p:nvPicPr>
        <p:blipFill>
          <a:blip r:embed="rId5"/>
          <a:stretch>
            <a:fillRect/>
          </a:stretch>
        </p:blipFill>
        <p:spPr>
          <a:xfrm>
            <a:off x="201899" y="3510824"/>
            <a:ext cx="3300371" cy="3273862"/>
          </a:xfrm>
          <a:prstGeom prst="rect">
            <a:avLst/>
          </a:prstGeom>
        </p:spPr>
      </p:pic>
    </p:spTree>
    <p:extLst>
      <p:ext uri="{BB962C8B-B14F-4D97-AF65-F5344CB8AC3E}">
        <p14:creationId xmlns:p14="http://schemas.microsoft.com/office/powerpoint/2010/main" val="1070278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0E4087-B759-4FCE-D8DF-5032B01EB2D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30E175C-1D07-CA1A-4EDB-A87FE453FC8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BC265A-868B-0176-63D5-8DFED1335946}"/>
              </a:ext>
            </a:extLst>
          </p:cNvPr>
          <p:cNvPicPr>
            <a:picLocks noChangeAspect="1"/>
          </p:cNvPicPr>
          <p:nvPr/>
        </p:nvPicPr>
        <p:blipFill>
          <a:blip r:embed="rId2"/>
          <a:stretch>
            <a:fillRect/>
          </a:stretch>
        </p:blipFill>
        <p:spPr>
          <a:xfrm>
            <a:off x="0" y="3921991"/>
            <a:ext cx="6350000" cy="2692400"/>
          </a:xfrm>
          <a:prstGeom prst="rect">
            <a:avLst/>
          </a:prstGeom>
        </p:spPr>
      </p:pic>
      <p:pic>
        <p:nvPicPr>
          <p:cNvPr id="5" name="Рисунок 4">
            <a:extLst>
              <a:ext uri="{FF2B5EF4-FFF2-40B4-BE49-F238E27FC236}">
                <a16:creationId xmlns:a16="http://schemas.microsoft.com/office/drawing/2014/main" id="{0052E7AF-89BF-3068-A92F-82BCD9902DDA}"/>
              </a:ext>
            </a:extLst>
          </p:cNvPr>
          <p:cNvPicPr>
            <a:picLocks noChangeAspect="1"/>
          </p:cNvPicPr>
          <p:nvPr/>
        </p:nvPicPr>
        <p:blipFill>
          <a:blip r:embed="rId3"/>
          <a:stretch>
            <a:fillRect/>
          </a:stretch>
        </p:blipFill>
        <p:spPr>
          <a:xfrm>
            <a:off x="96404" y="765617"/>
            <a:ext cx="4288560" cy="3060980"/>
          </a:xfrm>
          <a:prstGeom prst="rect">
            <a:avLst/>
          </a:prstGeom>
        </p:spPr>
      </p:pic>
      <p:pic>
        <p:nvPicPr>
          <p:cNvPr id="6" name="Рисунок 5">
            <a:extLst>
              <a:ext uri="{FF2B5EF4-FFF2-40B4-BE49-F238E27FC236}">
                <a16:creationId xmlns:a16="http://schemas.microsoft.com/office/drawing/2014/main" id="{000ED9FC-518A-453D-C6A3-BF928EC5A95F}"/>
              </a:ext>
            </a:extLst>
          </p:cNvPr>
          <p:cNvPicPr>
            <a:picLocks noChangeAspect="1"/>
          </p:cNvPicPr>
          <p:nvPr/>
        </p:nvPicPr>
        <p:blipFill>
          <a:blip r:embed="rId4"/>
          <a:stretch>
            <a:fillRect/>
          </a:stretch>
        </p:blipFill>
        <p:spPr>
          <a:xfrm>
            <a:off x="4389582" y="765617"/>
            <a:ext cx="3912754" cy="2970266"/>
          </a:xfrm>
          <a:prstGeom prst="rect">
            <a:avLst/>
          </a:prstGeom>
        </p:spPr>
      </p:pic>
      <p:pic>
        <p:nvPicPr>
          <p:cNvPr id="7" name="Рисунок 6">
            <a:extLst>
              <a:ext uri="{FF2B5EF4-FFF2-40B4-BE49-F238E27FC236}">
                <a16:creationId xmlns:a16="http://schemas.microsoft.com/office/drawing/2014/main" id="{CFFA793C-155E-8076-A62B-1FE3D64EF791}"/>
              </a:ext>
            </a:extLst>
          </p:cNvPr>
          <p:cNvPicPr>
            <a:picLocks noChangeAspect="1"/>
          </p:cNvPicPr>
          <p:nvPr/>
        </p:nvPicPr>
        <p:blipFill>
          <a:blip r:embed="rId5"/>
          <a:stretch>
            <a:fillRect/>
          </a:stretch>
        </p:blipFill>
        <p:spPr>
          <a:xfrm>
            <a:off x="6247246" y="3543300"/>
            <a:ext cx="6451600" cy="3314700"/>
          </a:xfrm>
          <a:prstGeom prst="rect">
            <a:avLst/>
          </a:prstGeom>
        </p:spPr>
      </p:pic>
    </p:spTree>
    <p:extLst>
      <p:ext uri="{BB962C8B-B14F-4D97-AF65-F5344CB8AC3E}">
        <p14:creationId xmlns:p14="http://schemas.microsoft.com/office/powerpoint/2010/main" val="405973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896" y="32749"/>
            <a:ext cx="10515600" cy="621236"/>
          </a:xfrm>
        </p:spPr>
        <p:txBody>
          <a:bodyPr>
            <a:normAutofit fontScale="90000"/>
          </a:bodyPr>
          <a:lstStyle/>
          <a:p>
            <a:r>
              <a:rPr lang="ru-RU" dirty="0"/>
              <a:t>Перспективы доверительной концепции ИИ</a:t>
            </a:r>
          </a:p>
        </p:txBody>
      </p:sp>
      <p:sp>
        <p:nvSpPr>
          <p:cNvPr id="3" name="Текст 2"/>
          <p:cNvSpPr>
            <a:spLocks noGrp="1"/>
          </p:cNvSpPr>
          <p:nvPr>
            <p:ph type="body" idx="1"/>
          </p:nvPr>
        </p:nvSpPr>
        <p:spPr>
          <a:xfrm>
            <a:off x="112734" y="425885"/>
            <a:ext cx="11994951" cy="797624"/>
          </a:xfrm>
        </p:spPr>
        <p:txBody>
          <a:bodyPr>
            <a:normAutofit/>
          </a:bodyPr>
          <a:lstStyle/>
          <a:p>
            <a:pPr marL="114300" indent="0">
              <a:buNone/>
            </a:pPr>
            <a:r>
              <a:rPr lang="ru-RU" sz="2000" dirty="0"/>
              <a:t>Доверительный ИИ должен стать частью еще более крупных концепций: </a:t>
            </a:r>
            <a:br>
              <a:rPr lang="ru-RU" sz="2000" dirty="0"/>
            </a:br>
            <a:r>
              <a:rPr lang="ru-RU" sz="2000" dirty="0"/>
              <a:t>человеко-</a:t>
            </a:r>
            <a:r>
              <a:rPr lang="ru-RU" sz="2000" dirty="0" err="1"/>
              <a:t>центричный</a:t>
            </a:r>
            <a:r>
              <a:rPr lang="ru-RU" sz="2000" dirty="0"/>
              <a:t> ИИ </a:t>
            </a:r>
            <a:r>
              <a:rPr lang="en-US" sz="2000" dirty="0"/>
              <a:t>(HCAI) </a:t>
            </a:r>
            <a:r>
              <a:rPr lang="ru-RU" sz="2000" dirty="0"/>
              <a:t>и Вертикальный ИИ</a:t>
            </a:r>
          </a:p>
        </p:txBody>
      </p:sp>
      <p:pic>
        <p:nvPicPr>
          <p:cNvPr id="2052" name="Picture 4" descr="https://www.rtinsights.com/wp-content/uploads/2023/08/Vertical-vs-horizontal-ai.jpg"/>
          <p:cNvPicPr>
            <a:picLocks noChangeAspect="1" noChangeArrowheads="1"/>
          </p:cNvPicPr>
          <p:nvPr/>
        </p:nvPicPr>
        <p:blipFill rotWithShape="1">
          <a:blip r:embed="rId2">
            <a:extLst>
              <a:ext uri="{28A0092B-C50C-407E-A947-70E740481C1C}">
                <a14:useLocalDpi xmlns:a14="http://schemas.microsoft.com/office/drawing/2010/main" val="0"/>
              </a:ext>
            </a:extLst>
          </a:blip>
          <a:srcRect t="1723" b="6144"/>
          <a:stretch/>
        </p:blipFill>
        <p:spPr bwMode="auto">
          <a:xfrm>
            <a:off x="173563" y="1182167"/>
            <a:ext cx="5556545" cy="543934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53092" y="6550223"/>
            <a:ext cx="8397421" cy="307777"/>
          </a:xfrm>
          <a:prstGeom prst="rect">
            <a:avLst/>
          </a:prstGeom>
        </p:spPr>
        <p:txBody>
          <a:bodyPr wrap="square">
            <a:spAutoFit/>
          </a:bodyPr>
          <a:lstStyle/>
          <a:p>
            <a:r>
              <a:rPr lang="ru-RU" dirty="0"/>
              <a:t>https://www.rtinsights.com/unleashing-the-power-of-horizontal-and-vertical-ai-solutions/</a:t>
            </a:r>
          </a:p>
        </p:txBody>
      </p:sp>
      <p:sp>
        <p:nvSpPr>
          <p:cNvPr id="7" name="Прямоугольник 6"/>
          <p:cNvSpPr/>
          <p:nvPr/>
        </p:nvSpPr>
        <p:spPr>
          <a:xfrm>
            <a:off x="7629977" y="6541113"/>
            <a:ext cx="4073980" cy="307777"/>
          </a:xfrm>
          <a:prstGeom prst="rect">
            <a:avLst/>
          </a:prstGeom>
        </p:spPr>
        <p:txBody>
          <a:bodyPr wrap="square">
            <a:spAutoFit/>
          </a:bodyPr>
          <a:lstStyle/>
          <a:p>
            <a:r>
              <a:rPr lang="en-US" dirty="0">
                <a:solidFill>
                  <a:srgbClr val="525254"/>
                </a:solidFill>
                <a:latin typeface="Arial" panose="020B0604020202020204" pitchFamily="34" charset="0"/>
              </a:rPr>
              <a:t>DOI:</a:t>
            </a:r>
            <a:r>
              <a:rPr lang="ru-RU" dirty="0">
                <a:solidFill>
                  <a:srgbClr val="525254"/>
                </a:solidFill>
                <a:latin typeface="Arial" panose="020B0604020202020204" pitchFamily="34" charset="0"/>
              </a:rPr>
              <a:t> </a:t>
            </a:r>
            <a:r>
              <a:rPr lang="en-US" u="sng" dirty="0">
                <a:hlinkClick r:id="rId3"/>
              </a:rPr>
              <a:t>10.3390/su16135448</a:t>
            </a:r>
            <a:endParaRPr lang="en-US" dirty="0"/>
          </a:p>
        </p:txBody>
      </p:sp>
      <p:sp>
        <p:nvSpPr>
          <p:cNvPr id="8" name="Прямоугольник 7"/>
          <p:cNvSpPr/>
          <p:nvPr/>
        </p:nvSpPr>
        <p:spPr>
          <a:xfrm>
            <a:off x="6579453" y="6028441"/>
            <a:ext cx="4774347" cy="461665"/>
          </a:xfrm>
          <a:prstGeom prst="rect">
            <a:avLst/>
          </a:prstGeom>
        </p:spPr>
        <p:txBody>
          <a:bodyPr wrap="square">
            <a:spAutoFit/>
          </a:bodyPr>
          <a:lstStyle/>
          <a:p>
            <a:pPr algn="ctr"/>
            <a:r>
              <a:rPr lang="ru-RU" sz="1200" dirty="0"/>
              <a:t>https://www.otava.me/blogs/62975/Human-Centered-AI-Market-Key-Development-by-2032?lang=en_us</a:t>
            </a:r>
          </a:p>
        </p:txBody>
      </p:sp>
      <p:pic>
        <p:nvPicPr>
          <p:cNvPr id="5" name="Рисунок 4"/>
          <p:cNvPicPr>
            <a:picLocks noChangeAspect="1"/>
          </p:cNvPicPr>
          <p:nvPr/>
        </p:nvPicPr>
        <p:blipFill>
          <a:blip r:embed="rId4"/>
          <a:stretch>
            <a:fillRect/>
          </a:stretch>
        </p:blipFill>
        <p:spPr>
          <a:xfrm>
            <a:off x="6180463" y="1860628"/>
            <a:ext cx="5556545" cy="4177297"/>
          </a:xfrm>
          <a:prstGeom prst="rect">
            <a:avLst/>
          </a:prstGeom>
        </p:spPr>
      </p:pic>
      <p:sp>
        <p:nvSpPr>
          <p:cNvPr id="9" name="Прямоугольник 8"/>
          <p:cNvSpPr/>
          <p:nvPr/>
        </p:nvSpPr>
        <p:spPr>
          <a:xfrm>
            <a:off x="5870466" y="1163290"/>
            <a:ext cx="5866542" cy="646331"/>
          </a:xfrm>
          <a:prstGeom prst="rect">
            <a:avLst/>
          </a:prstGeom>
        </p:spPr>
        <p:txBody>
          <a:bodyPr wrap="square">
            <a:spAutoFit/>
          </a:bodyPr>
          <a:lstStyle/>
          <a:p>
            <a:r>
              <a:rPr lang="en-US" sz="1800" dirty="0">
                <a:solidFill>
                  <a:srgbClr val="131314"/>
                </a:solidFill>
                <a:latin typeface="Arial" panose="020B0604020202020204" pitchFamily="34" charset="0"/>
              </a:rPr>
              <a:t>Human-Centered and Sustainable Artificial Intelligence in </a:t>
            </a:r>
            <a:r>
              <a:rPr lang="en-US" sz="1800" b="1" dirty="0">
                <a:solidFill>
                  <a:srgbClr val="131314"/>
                </a:solidFill>
                <a:latin typeface="Arial" panose="020B0604020202020204" pitchFamily="34" charset="0"/>
              </a:rPr>
              <a:t>Industry 5.0</a:t>
            </a:r>
            <a:r>
              <a:rPr lang="en-US" sz="1800" dirty="0">
                <a:solidFill>
                  <a:srgbClr val="131314"/>
                </a:solidFill>
                <a:latin typeface="Arial" panose="020B0604020202020204" pitchFamily="34" charset="0"/>
              </a:rPr>
              <a:t>: Challenges and Perspectives</a:t>
            </a:r>
            <a:endParaRPr lang="ru-RU" sz="1800" dirty="0"/>
          </a:p>
        </p:txBody>
      </p:sp>
    </p:spTree>
    <p:extLst>
      <p:ext uri="{BB962C8B-B14F-4D97-AF65-F5344CB8AC3E}">
        <p14:creationId xmlns:p14="http://schemas.microsoft.com/office/powerpoint/2010/main" val="3786128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B7045B-FBF1-A8FC-877A-A869DF2E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41A0EBA3-C675-5B5D-613A-C0E5876445E2}"/>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F4D8F9B-2D67-B67F-E869-0732FB6636F8}"/>
              </a:ext>
            </a:extLst>
          </p:cNvPr>
          <p:cNvPicPr>
            <a:picLocks noChangeAspect="1"/>
          </p:cNvPicPr>
          <p:nvPr/>
        </p:nvPicPr>
        <p:blipFill>
          <a:blip r:embed="rId2"/>
          <a:stretch>
            <a:fillRect/>
          </a:stretch>
        </p:blipFill>
        <p:spPr>
          <a:xfrm>
            <a:off x="280554" y="462395"/>
            <a:ext cx="3505200" cy="3086100"/>
          </a:xfrm>
          <a:prstGeom prst="rect">
            <a:avLst/>
          </a:prstGeom>
        </p:spPr>
      </p:pic>
      <p:pic>
        <p:nvPicPr>
          <p:cNvPr id="5" name="Рисунок 4">
            <a:extLst>
              <a:ext uri="{FF2B5EF4-FFF2-40B4-BE49-F238E27FC236}">
                <a16:creationId xmlns:a16="http://schemas.microsoft.com/office/drawing/2014/main" id="{5BE9F13F-9865-F857-7B17-D3C1E0635C99}"/>
              </a:ext>
            </a:extLst>
          </p:cNvPr>
          <p:cNvPicPr>
            <a:picLocks noChangeAspect="1"/>
          </p:cNvPicPr>
          <p:nvPr/>
        </p:nvPicPr>
        <p:blipFill>
          <a:blip r:embed="rId3"/>
          <a:stretch>
            <a:fillRect/>
          </a:stretch>
        </p:blipFill>
        <p:spPr>
          <a:xfrm>
            <a:off x="3785754" y="373857"/>
            <a:ext cx="3352800" cy="2768600"/>
          </a:xfrm>
          <a:prstGeom prst="rect">
            <a:avLst/>
          </a:prstGeom>
        </p:spPr>
      </p:pic>
      <p:pic>
        <p:nvPicPr>
          <p:cNvPr id="6" name="Рисунок 5">
            <a:extLst>
              <a:ext uri="{FF2B5EF4-FFF2-40B4-BE49-F238E27FC236}">
                <a16:creationId xmlns:a16="http://schemas.microsoft.com/office/drawing/2014/main" id="{15541C78-A77F-99FF-4F3B-3D645852CA7C}"/>
              </a:ext>
            </a:extLst>
          </p:cNvPr>
          <p:cNvPicPr>
            <a:picLocks noChangeAspect="1"/>
          </p:cNvPicPr>
          <p:nvPr/>
        </p:nvPicPr>
        <p:blipFill>
          <a:blip r:embed="rId4"/>
          <a:stretch>
            <a:fillRect/>
          </a:stretch>
        </p:blipFill>
        <p:spPr>
          <a:xfrm>
            <a:off x="7211289" y="643731"/>
            <a:ext cx="3556000" cy="1917700"/>
          </a:xfrm>
          <a:prstGeom prst="rect">
            <a:avLst/>
          </a:prstGeom>
        </p:spPr>
      </p:pic>
      <p:pic>
        <p:nvPicPr>
          <p:cNvPr id="7" name="Рисунок 6">
            <a:extLst>
              <a:ext uri="{FF2B5EF4-FFF2-40B4-BE49-F238E27FC236}">
                <a16:creationId xmlns:a16="http://schemas.microsoft.com/office/drawing/2014/main" id="{B02EE409-22A2-F346-BA0D-3C7D5D417AED}"/>
              </a:ext>
            </a:extLst>
          </p:cNvPr>
          <p:cNvPicPr>
            <a:picLocks noChangeAspect="1"/>
          </p:cNvPicPr>
          <p:nvPr/>
        </p:nvPicPr>
        <p:blipFill>
          <a:blip r:embed="rId5"/>
          <a:stretch>
            <a:fillRect/>
          </a:stretch>
        </p:blipFill>
        <p:spPr>
          <a:xfrm>
            <a:off x="6894286" y="2696368"/>
            <a:ext cx="4703783" cy="2923379"/>
          </a:xfrm>
          <a:prstGeom prst="rect">
            <a:avLst/>
          </a:prstGeom>
        </p:spPr>
      </p:pic>
    </p:spTree>
    <p:extLst>
      <p:ext uri="{BB962C8B-B14F-4D97-AF65-F5344CB8AC3E}">
        <p14:creationId xmlns:p14="http://schemas.microsoft.com/office/powerpoint/2010/main" val="304606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4CBD0-7AA3-B5F8-F744-D3EC438357FE}"/>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8F44EF62-9290-9E8D-23FC-D5597DEE33FD}"/>
              </a:ext>
            </a:extLst>
          </p:cNvPr>
          <p:cNvSpPr>
            <a:spLocks noGrp="1"/>
          </p:cNvSpPr>
          <p:nvPr>
            <p:ph type="body" idx="1"/>
          </p:nvPr>
        </p:nvSpPr>
        <p:spPr/>
        <p:txBody>
          <a:bodyPr/>
          <a:lstStyle/>
          <a:p>
            <a:endParaRPr lang="ru-RU"/>
          </a:p>
        </p:txBody>
      </p:sp>
      <p:sp>
        <p:nvSpPr>
          <p:cNvPr id="5" name="TextBox 4">
            <a:extLst>
              <a:ext uri="{FF2B5EF4-FFF2-40B4-BE49-F238E27FC236}">
                <a16:creationId xmlns:a16="http://schemas.microsoft.com/office/drawing/2014/main" id="{1E3586B4-45F1-2EE5-1E86-6E76F939F3AF}"/>
              </a:ext>
            </a:extLst>
          </p:cNvPr>
          <p:cNvSpPr txBox="1"/>
          <p:nvPr/>
        </p:nvSpPr>
        <p:spPr>
          <a:xfrm>
            <a:off x="218209" y="365124"/>
            <a:ext cx="11720946" cy="6986528"/>
          </a:xfrm>
          <a:prstGeom prst="rect">
            <a:avLst/>
          </a:prstGeom>
          <a:noFill/>
        </p:spPr>
        <p:txBody>
          <a:bodyPr wrap="square">
            <a:spAutoFit/>
          </a:bodyPr>
          <a:lstStyle/>
          <a:p>
            <a:pPr algn="l" rtl="0"/>
            <a:r>
              <a:rPr lang="ru-RU" dirty="0">
                <a:solidFill>
                  <a:srgbClr val="222222"/>
                </a:solidFill>
                <a:effectLst/>
                <a:latin typeface="Arial" panose="020B0604020202020204" pitchFamily="34" charset="0"/>
              </a:rPr>
              <a:t>Методы оценки робастности</a:t>
            </a:r>
          </a:p>
          <a:p>
            <a:pPr algn="l" rtl="0"/>
            <a:r>
              <a:rPr lang="ru-RU" dirty="0">
                <a:solidFill>
                  <a:srgbClr val="222222"/>
                </a:solidFill>
                <a:effectLst/>
                <a:latin typeface="Arial" panose="020B0604020202020204" pitchFamily="34" charset="0"/>
              </a:rPr>
              <a:t>В зависимости от типа системы ИИ, для оценки устойчивости системы необходимы различные метрики робастности.</a:t>
            </a:r>
          </a:p>
          <a:p>
            <a:pPr algn="l" rtl="0"/>
            <a:r>
              <a:rPr lang="ru-RU" dirty="0">
                <a:solidFill>
                  <a:srgbClr val="222222"/>
                </a:solidFill>
                <a:effectLst/>
                <a:latin typeface="Arial" panose="020B0604020202020204" pitchFamily="34" charset="0"/>
              </a:rPr>
              <a:t>Выделяют три группы методов оценки робастности, которые применяются для нейронных сетей:</a:t>
            </a:r>
          </a:p>
          <a:p>
            <a:pPr algn="l" rtl="0">
              <a:buFont typeface="+mj-lt"/>
              <a:buAutoNum type="arabicPeriod"/>
            </a:pPr>
            <a:r>
              <a:rPr lang="ru-RU" dirty="0">
                <a:solidFill>
                  <a:srgbClr val="222222"/>
                </a:solidFill>
                <a:effectLst/>
                <a:latin typeface="Arial" panose="020B0604020202020204" pitchFamily="34" charset="0"/>
              </a:rPr>
              <a:t>статистические</a:t>
            </a:r>
          </a:p>
          <a:p>
            <a:pPr algn="l" rtl="0">
              <a:buFont typeface="+mj-lt"/>
              <a:buAutoNum type="arabicPeriod"/>
            </a:pPr>
            <a:r>
              <a:rPr lang="ru-RU" dirty="0">
                <a:solidFill>
                  <a:srgbClr val="222222"/>
                </a:solidFill>
                <a:effectLst/>
                <a:latin typeface="Arial" panose="020B0604020202020204" pitchFamily="34" charset="0"/>
              </a:rPr>
              <a:t>формальные </a:t>
            </a:r>
          </a:p>
          <a:p>
            <a:pPr algn="l" rtl="0">
              <a:buFont typeface="+mj-lt"/>
              <a:buAutoNum type="arabicPeriod"/>
            </a:pPr>
            <a:r>
              <a:rPr lang="ru-RU" dirty="0">
                <a:solidFill>
                  <a:srgbClr val="222222"/>
                </a:solidFill>
                <a:effectLst/>
                <a:latin typeface="Arial" panose="020B0604020202020204" pitchFamily="34" charset="0"/>
              </a:rPr>
              <a:t>эмпирические </a:t>
            </a:r>
          </a:p>
          <a:p>
            <a:pPr algn="l" rtl="0"/>
            <a:r>
              <a:rPr lang="ru-RU" dirty="0">
                <a:solidFill>
                  <a:srgbClr val="222222"/>
                </a:solidFill>
                <a:effectLst/>
                <a:latin typeface="Arial" panose="020B0604020202020204" pitchFamily="34" charset="0"/>
              </a:rPr>
              <a:t>Статистические методы 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p>
          <a:p>
            <a:pPr algn="l" rtl="0"/>
            <a:r>
              <a:rPr lang="ru-RU" dirty="0">
                <a:solidFill>
                  <a:srgbClr val="222222"/>
                </a:solidFill>
                <a:effectLst/>
                <a:latin typeface="Arial" panose="020B0604020202020204" pitchFamily="34" charset="0"/>
              </a:rPr>
              <a:t>Формальные методы полагаются на надежное формальное доказательство, чтобы продемонстрировать математическое свойство в заданной предметной области.</a:t>
            </a:r>
          </a:p>
          <a:p>
            <a:pPr algn="l" rtl="0"/>
            <a:r>
              <a:rPr lang="ru-RU" dirty="0">
                <a:solidFill>
                  <a:srgbClr val="222222"/>
                </a:solidFill>
                <a:effectLst/>
                <a:latin typeface="Arial" panose="020B0604020202020204" pitchFamily="34" charset="0"/>
              </a:rPr>
              <a:t>Эмпирические методы базируются на экспериментах, наблюдениях и экспертных оценках.</a:t>
            </a:r>
          </a:p>
          <a:p>
            <a:pPr algn="l" rtl="0"/>
            <a:r>
              <a:rPr lang="ru-RU" dirty="0">
                <a:solidFill>
                  <a:srgbClr val="222222"/>
                </a:solidFill>
                <a:effectLst/>
                <a:latin typeface="Arial" panose="020B0604020202020204" pitchFamily="34" charset="0"/>
              </a:rPr>
              <a:t>Разработчик искусственного интеллекта может использовать эти методы, чтобы ответить на следующие вопросы в рамках валидации системы.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Например:</a:t>
            </a:r>
          </a:p>
          <a:p>
            <a:pPr algn="l" rtl="0">
              <a:buFont typeface="Arial" panose="020B0604020202020204" pitchFamily="34" charset="0"/>
              <a:buChar char="•"/>
            </a:pPr>
            <a:r>
              <a:rPr lang="ru-RU" dirty="0">
                <a:solidFill>
                  <a:srgbClr val="222222"/>
                </a:solidFill>
                <a:effectLst/>
                <a:latin typeface="Arial" panose="020B0604020202020204" pitchFamily="34" charset="0"/>
              </a:rPr>
              <a:t>статистические методы позволяют инженеру проверить, достигают ли свойства системы желаемого целевого порога (например, сколько дефектных единиц продукции произведено?);</a:t>
            </a:r>
          </a:p>
          <a:p>
            <a:pPr algn="l" rtl="0">
              <a:buFont typeface="Arial" panose="020B0604020202020204" pitchFamily="34" charset="0"/>
              <a:buChar char="•"/>
            </a:pPr>
            <a:r>
              <a:rPr lang="ru-RU" dirty="0">
                <a:solidFill>
                  <a:srgbClr val="222222"/>
                </a:solidFill>
                <a:effectLst/>
                <a:latin typeface="Arial" panose="020B0604020202020204" pitchFamily="34" charset="0"/>
              </a:rPr>
              <a:t>формальные методы позволяют инженеру проверить, доказуемы ли свойства системы в области ее использования (например, всегда ли в система соблюдает требования к безопасности?);</a:t>
            </a:r>
          </a:p>
          <a:p>
            <a:pPr algn="l" rtl="0">
              <a:buFont typeface="Arial" panose="020B0604020202020204" pitchFamily="34" charset="0"/>
              <a:buChar char="•"/>
            </a:pPr>
            <a:r>
              <a:rPr lang="ru-RU" dirty="0">
                <a:solidFill>
                  <a:srgbClr val="222222"/>
                </a:solidFill>
                <a:effectLst/>
                <a:latin typeface="Arial" panose="020B0604020202020204" pitchFamily="34" charset="0"/>
              </a:rPr>
              <a:t>эмпирические методы позволяют инженеру 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algn="l" rtl="0"/>
            <a:r>
              <a:rPr lang="ru-RU" dirty="0">
                <a:solidFill>
                  <a:srgbClr val="222222"/>
                </a:solidFill>
                <a:effectLst/>
                <a:latin typeface="Arial" panose="020B0604020202020204" pitchFamily="34" charset="0"/>
              </a:rPr>
              <a:t>Наиболее распространены статистические методы, в рамках таких методов применяют тестирование с использованием математических метрик. Далее для оценки робастности применяются методы формального доказательства и, наконец, эмпирические методы на основе субъективных наблюдений, которые позволяют дополнить оценку робастности, если первые два метода недостаточны или нецелесообразны.</a:t>
            </a:r>
          </a:p>
          <a:p>
            <a:pPr algn="l" rtl="0"/>
            <a:r>
              <a:rPr lang="ru-RU" dirty="0">
                <a:solidFill>
                  <a:srgbClr val="222222"/>
                </a:solidFill>
                <a:effectLst/>
                <a:latin typeface="Arial" panose="020B0604020202020204" pitchFamily="34" charset="0"/>
              </a:rPr>
              <a:t>Описанные методы не используются для непосредственной оценки робастности в целом, но применяются для исследования различных аспектов робастности. Они позволяют получить ряд частичных показателей, по сочетанию которых оценивается устойчивость.</a:t>
            </a:r>
          </a:p>
          <a:p>
            <a:pPr algn="l" rtl="0"/>
            <a:r>
              <a:rPr lang="ru-RU" dirty="0">
                <a:solidFill>
                  <a:srgbClr val="222222"/>
                </a:solidFill>
                <a:effectLst/>
                <a:latin typeface="Arial" panose="020B0604020202020204" pitchFamily="34" charset="0"/>
              </a:rPr>
              <a:t>Принцип применения таких методов к оценке робастности заключается в том, чтобы оценить степень сохранения этих свойств при изменении условий:</a:t>
            </a:r>
          </a:p>
          <a:p>
            <a:pPr algn="l" rtl="0"/>
            <a:r>
              <a:rPr lang="ru-RU" dirty="0">
                <a:solidFill>
                  <a:srgbClr val="222222"/>
                </a:solidFill>
                <a:effectLst/>
                <a:latin typeface="Arial" panose="020B0604020202020204" pitchFamily="34" charset="0"/>
              </a:rPr>
              <a:t>– при использовании статистических методов: как изменение условий влияет на измеренные рабочие характеристики?</a:t>
            </a:r>
          </a:p>
          <a:p>
            <a:pPr algn="l" rtl="0"/>
            <a:r>
              <a:rPr lang="ru-RU" dirty="0">
                <a:solidFill>
                  <a:srgbClr val="222222"/>
                </a:solidFill>
                <a:effectLst/>
                <a:latin typeface="Arial" panose="020B0604020202020204" pitchFamily="34" charset="0"/>
              </a:rPr>
              <a:t>– в случае формальных методов: сохраняются ли необходимые свойства при расширении границ области условий (входных данных)?</a:t>
            </a:r>
          </a:p>
          <a:p>
            <a:pPr algn="l" rtl="0"/>
            <a:r>
              <a:rPr lang="ru-RU" dirty="0">
                <a:solidFill>
                  <a:srgbClr val="222222"/>
                </a:solidFill>
                <a:effectLst/>
                <a:latin typeface="Arial" panose="020B0604020202020204" pitchFamily="34" charset="0"/>
              </a:rPr>
              <a:t>– при применении эмпирических методов: сохраняются ли свойства в других сценариях?</a:t>
            </a:r>
          </a:p>
        </p:txBody>
      </p:sp>
    </p:spTree>
    <p:extLst>
      <p:ext uri="{BB962C8B-B14F-4D97-AF65-F5344CB8AC3E}">
        <p14:creationId xmlns:p14="http://schemas.microsoft.com/office/powerpoint/2010/main" val="1351512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4EFE1-933A-5962-9BFA-AD37A7E9CDE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2ED8385-7FA7-B61E-ECBC-721350DA49BC}"/>
              </a:ext>
            </a:extLst>
          </p:cNvPr>
          <p:cNvSpPr>
            <a:spLocks noGrp="1"/>
          </p:cNvSpPr>
          <p:nvPr>
            <p:ph type="body" idx="1"/>
          </p:nvPr>
        </p:nvSpPr>
        <p:spPr/>
        <p:txBody>
          <a:bodyPr>
            <a:normAutofit fontScale="25000" lnSpcReduction="20000"/>
          </a:bodyPr>
          <a:lstStyle/>
          <a:p>
            <a:pPr algn="l" rtl="0"/>
            <a:r>
              <a:rPr lang="ru-RU" dirty="0">
                <a:solidFill>
                  <a:srgbClr val="222222"/>
                </a:solidFill>
                <a:effectLst/>
                <a:latin typeface="Arial" panose="020B0604020202020204" pitchFamily="34" charset="0"/>
              </a:rPr>
              <a:t>Статистические методы</a:t>
            </a:r>
          </a:p>
          <a:p>
            <a:pPr algn="l" rtl="0"/>
            <a:r>
              <a:rPr lang="ru-RU" dirty="0">
                <a:solidFill>
                  <a:srgbClr val="222222"/>
                </a:solidFill>
                <a:effectLst/>
                <a:latin typeface="Arial" panose="020B0604020202020204" pitchFamily="34" charset="0"/>
              </a:rPr>
              <a:t>Одним из аспектов робастности является влияние меняющихся обстоятельств на количественные показатели модели, для измерения которых применяются статистические методы.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Они позволяют проводить эту оценку путем прямой оценки производительности в различных сценариях с использованием сравнения показателей модели.</a:t>
            </a:r>
          </a:p>
          <a:p>
            <a:pPr algn="l" rtl="0"/>
            <a:r>
              <a:rPr lang="ru-RU" dirty="0">
                <a:solidFill>
                  <a:srgbClr val="222222"/>
                </a:solidFill>
                <a:effectLst/>
                <a:latin typeface="Arial" panose="020B0604020202020204" pitchFamily="34" charset="0"/>
              </a:rPr>
              <a:t>При использовании статистических методов для оценки робастности используются 4 основных критерия:</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1. Подходящие оценочные данные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2. Выбор настроек модели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3. Выбор метрики или метрик эффективности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4. Метод определения робастности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 </a:t>
            </a:r>
          </a:p>
          <a:p>
            <a:pPr algn="l" rtl="0"/>
            <a:r>
              <a:rPr lang="ru-RU" dirty="0">
                <a:solidFill>
                  <a:srgbClr val="222222"/>
                </a:solidFill>
                <a:effectLst/>
                <a:latin typeface="Arial" panose="020B0604020202020204" pitchFamily="34" charset="0"/>
              </a:rPr>
              <a:t>Формальные методы оценки робастности</a:t>
            </a:r>
          </a:p>
          <a:p>
            <a:pPr algn="l" rtl="0"/>
            <a:r>
              <a:rPr lang="ru-RU" dirty="0">
                <a:solidFill>
                  <a:srgbClr val="222222"/>
                </a:solidFill>
                <a:effectLst/>
                <a:latin typeface="Arial" panose="020B0604020202020204" pitchFamily="34" charset="0"/>
              </a:rPr>
              <a:t>позволяют математически доказать свойства в каждом случае применения модели, тогда как статистические или эмпирические методологии предоставляют доказательства истинности свойства только в тестовых случаях.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 этом разделе описывается свойство стабильности, которое является одним из свойств, используемых для оценки устойчивости.</a:t>
            </a:r>
          </a:p>
          <a:p>
            <a:pPr algn="l" rtl="0"/>
            <a:r>
              <a:rPr lang="ru-RU" dirty="0">
                <a:solidFill>
                  <a:srgbClr val="222222"/>
                </a:solidFill>
                <a:effectLst/>
                <a:latin typeface="Arial" panose="020B0604020202020204" pitchFamily="34" charset="0"/>
              </a:rPr>
              <a:t>Доказательство формально приводится по-разному в зависимости от задачи, решаемой системой.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систем интерполяции: Стабильность интерполяции оценивает неопределенность нейронной сети, что позволяет выявить случаи, когда нейронная сеть будет иметь недостаточную робастность.</a:t>
            </a:r>
          </a:p>
          <a:p>
            <a:pPr algn="l" rtl="0"/>
            <a:r>
              <a:rPr lang="ru-RU" dirty="0">
                <a:solidFill>
                  <a:srgbClr val="222222"/>
                </a:solidFill>
                <a:effectLst/>
                <a:latin typeface="Arial" panose="020B0604020202020204" pitchFamily="34" charset="0"/>
              </a:rPr>
              <a:t>Для систем классификации: 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r>
              <a:rPr lang="ru-RU" dirty="0">
                <a:solidFill>
                  <a:srgbClr val="222222"/>
                </a:solidFill>
                <a:effectLst/>
                <a:latin typeface="Arial" panose="020B0604020202020204" pitchFamily="34" charset="0"/>
              </a:rPr>
              <a:t>Существующие формальные методы, применимые для оценки робастности нейронных сетей:</a:t>
            </a:r>
          </a:p>
          <a:p>
            <a:pPr algn="l" rtl="0">
              <a:buFont typeface="+mj-lt"/>
              <a:buAutoNum type="arabicPeriod"/>
            </a:pPr>
            <a:r>
              <a:rPr lang="ru-RU" dirty="0">
                <a:solidFill>
                  <a:srgbClr val="222222"/>
                </a:solidFill>
                <a:effectLst/>
                <a:latin typeface="Arial" panose="020B0604020202020204" pitchFamily="34" charset="0"/>
              </a:rPr>
              <a:t>Решатели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смешанное целочисленное линейное программирование) и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Задача выполнимости формул в теориях) </a:t>
            </a:r>
          </a:p>
          <a:p>
            <a:pPr algn="l" rtl="0">
              <a:buFont typeface="+mj-lt"/>
              <a:buAutoNum type="arabicPeriod"/>
            </a:pPr>
            <a:r>
              <a:rPr lang="ru-RU" dirty="0">
                <a:solidFill>
                  <a:srgbClr val="222222"/>
                </a:solidFill>
                <a:effectLst/>
                <a:latin typeface="Arial" panose="020B0604020202020204" pitchFamily="34" charset="0"/>
              </a:rPr>
              <a:t>Абстрактная интерпретация</a:t>
            </a:r>
          </a:p>
          <a:p>
            <a:pPr algn="l" rtl="0">
              <a:buFont typeface="+mj-lt"/>
              <a:buAutoNum type="arabicPeriod"/>
            </a:pPr>
            <a:r>
              <a:rPr lang="ru-RU" dirty="0">
                <a:solidFill>
                  <a:srgbClr val="222222"/>
                </a:solidFill>
                <a:effectLst/>
                <a:latin typeface="Arial" panose="020B0604020202020204" pitchFamily="34" charset="0"/>
              </a:rPr>
              <a:t>Анализ досягаемости в детерминированной среде</a:t>
            </a:r>
          </a:p>
          <a:p>
            <a:pPr algn="l" rtl="0">
              <a:buFont typeface="+mj-lt"/>
              <a:buAutoNum type="arabicPeriod"/>
            </a:pPr>
            <a:r>
              <a:rPr lang="ru-RU" dirty="0">
                <a:solidFill>
                  <a:srgbClr val="222222"/>
                </a:solidFill>
                <a:effectLst/>
                <a:latin typeface="Arial" panose="020B0604020202020204" pitchFamily="34" charset="0"/>
              </a:rPr>
              <a:t>Анализ досягаемости в недетерминированной среде</a:t>
            </a:r>
          </a:p>
          <a:p>
            <a:pPr algn="l" rtl="0"/>
            <a:r>
              <a:rPr lang="ru-RU" dirty="0">
                <a:solidFill>
                  <a:srgbClr val="222222"/>
                </a:solidFill>
                <a:effectLst/>
                <a:latin typeface="Arial" panose="020B0604020202020204" pitchFamily="34" charset="0"/>
              </a:rPr>
              <a:t>Решатель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a:t>
            </a:r>
            <a:r>
              <a:rPr lang="en" dirty="0">
                <a:solidFill>
                  <a:srgbClr val="222222"/>
                </a:solidFill>
                <a:effectLst/>
                <a:latin typeface="Arial" panose="020B0604020202020204" pitchFamily="34" charset="0"/>
              </a:rPr>
              <a:t>SMT) </a:t>
            </a:r>
            <a:br>
              <a:rPr lang="en"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Решатели смешанного целочисленного линейного программирования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решатели выполнимости формул в теориях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являются детерминированными, «белыми ящиками» и, как правило, полными методами проверки. </a:t>
            </a:r>
          </a:p>
          <a:p>
            <a:pPr algn="l" rtl="0"/>
            <a:r>
              <a:rPr lang="ru-RU" dirty="0">
                <a:solidFill>
                  <a:srgbClr val="222222"/>
                </a:solidFill>
                <a:effectLst/>
                <a:latin typeface="Arial" panose="020B0604020202020204" pitchFamily="34" charset="0"/>
              </a:rPr>
              <a:t>Они кодируют все вычисления данной нейронной сети как набор ограничений и затем используют эти ограничения для доказательства свойств робастности. В зависимости от архитектуры нейронной сети эти методы могут быть полными или неполными.</a:t>
            </a:r>
          </a:p>
          <a:p>
            <a:pPr algn="l" rtl="0"/>
            <a:r>
              <a:rPr lang="ru-RU" dirty="0">
                <a:solidFill>
                  <a:srgbClr val="222222"/>
                </a:solidFill>
                <a:effectLst/>
                <a:latin typeface="Arial" panose="020B0604020202020204" pitchFamily="34" charset="0"/>
              </a:rPr>
              <a:t>Чтобы доказать данное свойство робастности, сеть и ограничения на входе кодируются в виде </a:t>
            </a:r>
            <a:r>
              <a:rPr lang="en" dirty="0">
                <a:solidFill>
                  <a:srgbClr val="222222"/>
                </a:solidFill>
                <a:effectLst/>
                <a:latin typeface="Arial" panose="020B0604020202020204" pitchFamily="34" charset="0"/>
              </a:rPr>
              <a:t>MILP-</a:t>
            </a:r>
            <a:r>
              <a:rPr lang="ru-RU" dirty="0">
                <a:solidFill>
                  <a:srgbClr val="222222"/>
                </a:solidFill>
                <a:effectLst/>
                <a:latin typeface="Arial" panose="020B0604020202020204" pitchFamily="34" charset="0"/>
              </a:rPr>
              <a:t>задачи, которая затем используется для оптимизации ограничения робастности. Если границы ограничения робастности удовлетворяют спецификации, то свойство доказано. </a:t>
            </a:r>
            <a:br>
              <a:rPr lang="ru-RU" dirty="0">
                <a:solidFill>
                  <a:srgbClr val="222222"/>
                </a:solidFill>
                <a:effectLst/>
                <a:latin typeface="Arial" panose="020B0604020202020204" pitchFamily="34" charset="0"/>
              </a:rPr>
            </a:br>
            <a:r>
              <a:rPr lang="en" dirty="0">
                <a:solidFill>
                  <a:srgbClr val="222222"/>
                </a:solidFill>
                <a:effectLst/>
                <a:latin typeface="Arial" panose="020B0604020202020204" pitchFamily="34" charset="0"/>
              </a:rPr>
              <a:t>SMT-</a:t>
            </a:r>
            <a:r>
              <a:rPr lang="ru-RU" dirty="0">
                <a:solidFill>
                  <a:srgbClr val="222222"/>
                </a:solidFill>
                <a:effectLst/>
                <a:latin typeface="Arial" panose="020B0604020202020204" pitchFamily="34" charset="0"/>
              </a:rPr>
              <a:t>решатели ставят проблему проверки как вопрос об удовлетворительности ограничений, которые либо выполняются, либо нет.</a:t>
            </a:r>
          </a:p>
          <a:p>
            <a:pPr algn="l" rtl="0"/>
            <a:r>
              <a:rPr lang="ru-RU" dirty="0">
                <a:solidFill>
                  <a:srgbClr val="222222"/>
                </a:solidFill>
                <a:effectLst/>
                <a:latin typeface="Arial" panose="020B0604020202020204" pitchFamily="34" charset="0"/>
              </a:rPr>
              <a:t>Абстрактная интерпретация — это основа для масштабируемого анализа больших, сложных детерминированных и вероятностных систем. В контексте нейронных сетей она используется для обеспечения неполного, детерминированного, «белого ящика» метода, который может проверять робастность больших нейронных сетей.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Процесс проверки происходит следующим образом:</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Во-первых, предоставленный тестовый вход и спецификация робастности совместно определяют область, содержащую все возможные выходные данные, которые могут быть получены путем изменения входов на основе спецификации робастности.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Затем эта область распространяется по сети таким образом, что каждый слой последовательно применяется к входной области. Входная область преобразуется в выходную область, содержащую все выходы, достижимые из входной области.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Наконец, область выхода охватывает все возможные выходы сети для входных возмущений, которые формируются в соответствии со спецификациями робастности.</a:t>
            </a:r>
          </a:p>
          <a:p>
            <a:pPr algn="l" rtl="0"/>
            <a:r>
              <a:rPr lang="ru-RU" dirty="0">
                <a:solidFill>
                  <a:srgbClr val="222222"/>
                </a:solidFill>
                <a:effectLst/>
                <a:latin typeface="Arial" panose="020B0604020202020204" pitchFamily="34" charset="0"/>
              </a:rPr>
              <a:t>Анализ досягаемости в детерминированной среде</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Методы проверки нейронных сетей на основе достижимости объединяют результаты решателей с методами анализа достижимости для обеспечения гарантий замкнутой производительности нейронных сетей, работающих в данной среде.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Первым шагом в этом анализе является разделение входного пространства на множество меньших областей, называемых ячейками. Для каждой ячейки можно использовать решатели для определения возможных управляющих выходов сети в области, которую она определяет. Используя эту информацию вместе с моделью окружающей среды, можно определить приближенное значение диапазона возможных следующих состояний любой ячейки. Повторяя это для всех ячеек в области начального состояния в течение нескольких временных шагов, можно определить приближенное множество достижимых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Другой подход к этой проблеме заключается в том, чтобы закодировать приближенную динамику среды в виде ограничений в смешанной целочисленной программе и, используя технику проверки смешанных целых чисел, решить для приближенного множества достижимых состояний на выходе.</a:t>
            </a:r>
          </a:p>
          <a:p>
            <a:pPr algn="l" rtl="0"/>
            <a:r>
              <a:rPr lang="ru-RU" dirty="0">
                <a:solidFill>
                  <a:srgbClr val="222222"/>
                </a:solidFill>
                <a:effectLst/>
                <a:latin typeface="Arial" panose="020B0604020202020204" pitchFamily="34" charset="0"/>
              </a:rPr>
              <a:t>Если среда является стохастической, решатели могут быть объединены с методами проверки вероятностной модели для определения вероятности достижения набора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Аналогично входное пространство делится на набор ячеек, и каждая ячейка пропускается через решатель для определения возможных выходов нейронной сети. Вероятностная проверка модели определяет вероятность достижения определенного набора состояний из заданного начального состояния с помощью динамического программирования.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Адаптировав эту схему для работы с ячейками, а не с отдельными входными состояниями, мы можем получить приближенную вероятность достижения набора состояний при использовании нейронной сети.</a:t>
            </a:r>
          </a:p>
          <a:p>
            <a:pPr algn="l" rtl="0"/>
            <a:r>
              <a:rPr lang="ru-RU" dirty="0">
                <a:solidFill>
                  <a:srgbClr val="222222"/>
                </a:solidFill>
                <a:effectLst/>
                <a:latin typeface="Arial" panose="020B0604020202020204" pitchFamily="34" charset="0"/>
              </a:rPr>
              <a:t>Эмпирические методы оценки робастности</a:t>
            </a:r>
          </a:p>
          <a:p>
            <a:pPr algn="l" rtl="0"/>
            <a:r>
              <a:rPr lang="ru-RU" dirty="0">
                <a:solidFill>
                  <a:srgbClr val="222222"/>
                </a:solidFill>
                <a:effectLst/>
                <a:latin typeface="Arial" panose="020B0604020202020204" pitchFamily="34" charset="0"/>
              </a:rPr>
              <a:t>Следующим аспектом робастности является субъективная оценка робастности. Эта оценка основана на функциональной оценке на системном уровне, для чего лучше подходят эмпирические методы, поскольку они непосредственно собирают представления людей по этому вопросу.</a:t>
            </a:r>
          </a:p>
          <a:p>
            <a:pPr algn="l" rtl="0"/>
            <a:r>
              <a:rPr lang="ru-RU" dirty="0">
                <a:solidFill>
                  <a:srgbClr val="222222"/>
                </a:solidFill>
                <a:effectLst/>
                <a:latin typeface="Arial" panose="020B0604020202020204" pitchFamily="34" charset="0"/>
              </a:rPr>
              <a:t>Рабочий процесс оценки робастности нейронной сети состоит из 3 шагов, которые имеют решающее значение для каждого испытания:</a:t>
            </a:r>
          </a:p>
          <a:p>
            <a:pPr algn="l" rtl="0">
              <a:buFont typeface="+mj-lt"/>
              <a:buAutoNum type="arabicPeriod"/>
            </a:pPr>
            <a:r>
              <a:rPr lang="ru-RU" dirty="0">
                <a:solidFill>
                  <a:srgbClr val="222222"/>
                </a:solidFill>
                <a:effectLst/>
                <a:latin typeface="Arial" panose="020B0604020202020204" pitchFamily="34" charset="0"/>
              </a:rPr>
              <a:t>Подготовка плана эксперимента (составление протокола эксперимента)</a:t>
            </a:r>
          </a:p>
          <a:p>
            <a:pPr algn="l" rtl="0">
              <a:buFont typeface="+mj-lt"/>
              <a:buAutoNum type="arabicPeriod"/>
            </a:pPr>
            <a:r>
              <a:rPr lang="ru-RU" dirty="0">
                <a:solidFill>
                  <a:srgbClr val="222222"/>
                </a:solidFill>
                <a:effectLst/>
                <a:latin typeface="Arial" panose="020B0604020202020204" pitchFamily="34" charset="0"/>
              </a:rPr>
              <a:t>Сбор данных (</a:t>
            </a:r>
            <a:r>
              <a:rPr lang="en" dirty="0">
                <a:solidFill>
                  <a:srgbClr val="222222"/>
                </a:solidFill>
                <a:effectLst/>
                <a:latin typeface="Arial" panose="020B0604020202020204" pitchFamily="34" charset="0"/>
              </a:rPr>
              <a:t>data sourcing)</a:t>
            </a:r>
          </a:p>
          <a:p>
            <a:pPr algn="l" rtl="0">
              <a:buFont typeface="+mj-lt"/>
              <a:buAutoNum type="arabicPeriod"/>
            </a:pPr>
            <a:r>
              <a:rPr lang="ru-RU" dirty="0">
                <a:solidFill>
                  <a:srgbClr val="222222"/>
                </a:solidFill>
                <a:effectLst/>
                <a:latin typeface="Arial" panose="020B0604020202020204" pitchFamily="34" charset="0"/>
              </a:rPr>
              <a:t>Проведение испытания в реальных условиях эксплуатации (проведение эксперимента)</a:t>
            </a:r>
          </a:p>
          <a:p>
            <a:pPr algn="l" rtl="0"/>
            <a:r>
              <a:rPr lang="ru-RU" dirty="0">
                <a:solidFill>
                  <a:srgbClr val="222222"/>
                </a:solidFill>
                <a:effectLst/>
                <a:latin typeface="Arial" panose="020B0604020202020204" pitchFamily="34"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 То есть в рамках испытаний сбор данных является неотъемлемой частью проведения эксперимента.</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немедицинских систем ИИ полевые испытания долгое время были признанным средством сравнения и подтверждения эффективности решений.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Пример:</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Испытания на распознавание лиц</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поддержки принятия решений для сельскохозяйственных приложений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Практика испытаний беспилотных автомобилей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распознавания речи и голоса.</a:t>
            </a:r>
          </a:p>
          <a:p>
            <a:endParaRPr lang="ru-RU" dirty="0"/>
          </a:p>
        </p:txBody>
      </p:sp>
    </p:spTree>
    <p:extLst>
      <p:ext uri="{BB962C8B-B14F-4D97-AF65-F5344CB8AC3E}">
        <p14:creationId xmlns:p14="http://schemas.microsoft.com/office/powerpoint/2010/main" val="2896124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C07A00-26B3-F191-FE7F-39277AE0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F99A50-5246-999D-E535-E17ACE6BDF57}"/>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786CFD71-2529-ECB2-16D3-3F48957EC118}"/>
              </a:ext>
            </a:extLst>
          </p:cNvPr>
          <p:cNvPicPr>
            <a:picLocks noChangeAspect="1"/>
          </p:cNvPicPr>
          <p:nvPr/>
        </p:nvPicPr>
        <p:blipFill>
          <a:blip r:embed="rId2"/>
          <a:stretch>
            <a:fillRect/>
          </a:stretch>
        </p:blipFill>
        <p:spPr>
          <a:xfrm>
            <a:off x="119496" y="1577685"/>
            <a:ext cx="3901786" cy="4509857"/>
          </a:xfrm>
          <a:prstGeom prst="rect">
            <a:avLst/>
          </a:prstGeom>
        </p:spPr>
      </p:pic>
      <p:pic>
        <p:nvPicPr>
          <p:cNvPr id="5" name="Рисунок 4">
            <a:extLst>
              <a:ext uri="{FF2B5EF4-FFF2-40B4-BE49-F238E27FC236}">
                <a16:creationId xmlns:a16="http://schemas.microsoft.com/office/drawing/2014/main" id="{60B2238C-A6AA-DD77-7485-856ACA56E164}"/>
              </a:ext>
            </a:extLst>
          </p:cNvPr>
          <p:cNvPicPr>
            <a:picLocks noChangeAspect="1"/>
          </p:cNvPicPr>
          <p:nvPr/>
        </p:nvPicPr>
        <p:blipFill>
          <a:blip r:embed="rId3"/>
          <a:stretch>
            <a:fillRect/>
          </a:stretch>
        </p:blipFill>
        <p:spPr>
          <a:xfrm>
            <a:off x="3387437" y="859802"/>
            <a:ext cx="3238500" cy="1409700"/>
          </a:xfrm>
          <a:prstGeom prst="rect">
            <a:avLst/>
          </a:prstGeom>
        </p:spPr>
      </p:pic>
      <p:pic>
        <p:nvPicPr>
          <p:cNvPr id="6" name="Рисунок 5">
            <a:extLst>
              <a:ext uri="{FF2B5EF4-FFF2-40B4-BE49-F238E27FC236}">
                <a16:creationId xmlns:a16="http://schemas.microsoft.com/office/drawing/2014/main" id="{278E5552-9C9A-3E8C-4455-6168CC0F727E}"/>
              </a:ext>
            </a:extLst>
          </p:cNvPr>
          <p:cNvPicPr>
            <a:picLocks noChangeAspect="1"/>
          </p:cNvPicPr>
          <p:nvPr/>
        </p:nvPicPr>
        <p:blipFill>
          <a:blip r:embed="rId4"/>
          <a:stretch>
            <a:fillRect/>
          </a:stretch>
        </p:blipFill>
        <p:spPr>
          <a:xfrm>
            <a:off x="3721987" y="1992171"/>
            <a:ext cx="5359400" cy="3162300"/>
          </a:xfrm>
          <a:prstGeom prst="rect">
            <a:avLst/>
          </a:prstGeom>
        </p:spPr>
      </p:pic>
      <p:pic>
        <p:nvPicPr>
          <p:cNvPr id="7" name="Рисунок 6">
            <a:extLst>
              <a:ext uri="{FF2B5EF4-FFF2-40B4-BE49-F238E27FC236}">
                <a16:creationId xmlns:a16="http://schemas.microsoft.com/office/drawing/2014/main" id="{342FA8AE-306B-6E2B-81F4-B5C765468CD7}"/>
              </a:ext>
            </a:extLst>
          </p:cNvPr>
          <p:cNvPicPr>
            <a:picLocks noChangeAspect="1"/>
          </p:cNvPicPr>
          <p:nvPr/>
        </p:nvPicPr>
        <p:blipFill>
          <a:blip r:embed="rId5"/>
          <a:stretch>
            <a:fillRect/>
          </a:stretch>
        </p:blipFill>
        <p:spPr>
          <a:xfrm>
            <a:off x="8879094" y="1413437"/>
            <a:ext cx="3225758" cy="3044536"/>
          </a:xfrm>
          <a:prstGeom prst="rect">
            <a:avLst/>
          </a:prstGeom>
        </p:spPr>
      </p:pic>
      <p:pic>
        <p:nvPicPr>
          <p:cNvPr id="8" name="Рисунок 7">
            <a:extLst>
              <a:ext uri="{FF2B5EF4-FFF2-40B4-BE49-F238E27FC236}">
                <a16:creationId xmlns:a16="http://schemas.microsoft.com/office/drawing/2014/main" id="{950FE5AA-6CC9-FA02-AF60-C69C2F0011AF}"/>
              </a:ext>
            </a:extLst>
          </p:cNvPr>
          <p:cNvPicPr>
            <a:picLocks noChangeAspect="1"/>
          </p:cNvPicPr>
          <p:nvPr/>
        </p:nvPicPr>
        <p:blipFill>
          <a:blip r:embed="rId6"/>
          <a:stretch>
            <a:fillRect/>
          </a:stretch>
        </p:blipFill>
        <p:spPr>
          <a:xfrm>
            <a:off x="8851900" y="242165"/>
            <a:ext cx="3340100" cy="1270000"/>
          </a:xfrm>
          <a:prstGeom prst="rect">
            <a:avLst/>
          </a:prstGeom>
        </p:spPr>
      </p:pic>
      <p:pic>
        <p:nvPicPr>
          <p:cNvPr id="9" name="Рисунок 8">
            <a:extLst>
              <a:ext uri="{FF2B5EF4-FFF2-40B4-BE49-F238E27FC236}">
                <a16:creationId xmlns:a16="http://schemas.microsoft.com/office/drawing/2014/main" id="{97D48FEE-70F0-CC73-5F38-3E4E2DFF808D}"/>
              </a:ext>
            </a:extLst>
          </p:cNvPr>
          <p:cNvPicPr>
            <a:picLocks noChangeAspect="1"/>
          </p:cNvPicPr>
          <p:nvPr/>
        </p:nvPicPr>
        <p:blipFill>
          <a:blip r:embed="rId7"/>
          <a:stretch>
            <a:fillRect/>
          </a:stretch>
        </p:blipFill>
        <p:spPr>
          <a:xfrm>
            <a:off x="8001000" y="4364183"/>
            <a:ext cx="4059130" cy="2344880"/>
          </a:xfrm>
          <a:prstGeom prst="rect">
            <a:avLst/>
          </a:prstGeom>
        </p:spPr>
      </p:pic>
    </p:spTree>
    <p:extLst>
      <p:ext uri="{BB962C8B-B14F-4D97-AF65-F5344CB8AC3E}">
        <p14:creationId xmlns:p14="http://schemas.microsoft.com/office/powerpoint/2010/main" val="393969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E0E8F0-C80C-28F7-A08E-9D1C2715C5F0}"/>
              </a:ext>
            </a:extLst>
          </p:cNvPr>
          <p:cNvSpPr>
            <a:spLocks noGrp="1"/>
          </p:cNvSpPr>
          <p:nvPr>
            <p:ph type="title"/>
          </p:nvPr>
        </p:nvSpPr>
        <p:spPr>
          <a:xfrm>
            <a:off x="91288" y="5430"/>
            <a:ext cx="10924309" cy="751351"/>
          </a:xfrm>
        </p:spPr>
        <p:txBody>
          <a:bodyPr>
            <a:normAutofit/>
          </a:bodyPr>
          <a:lstStyle/>
          <a:p>
            <a:r>
              <a:rPr lang="ru-RU" sz="4400" dirty="0">
                <a:solidFill>
                  <a:srgbClr val="222222"/>
                </a:solidFill>
                <a:effectLst/>
                <a:latin typeface="Arial" panose="020B0604020202020204" pitchFamily="34" charset="0"/>
              </a:rPr>
              <a:t>Объяснимость ИИ</a:t>
            </a:r>
            <a:endParaRPr lang="ru-RU" dirty="0"/>
          </a:p>
        </p:txBody>
      </p:sp>
      <p:sp>
        <p:nvSpPr>
          <p:cNvPr id="3" name="Текст 2">
            <a:extLst>
              <a:ext uri="{FF2B5EF4-FFF2-40B4-BE49-F238E27FC236}">
                <a16:creationId xmlns:a16="http://schemas.microsoft.com/office/drawing/2014/main" id="{5A1F47C2-0D29-D471-0429-9525A843C47D}"/>
              </a:ext>
            </a:extLst>
          </p:cNvPr>
          <p:cNvSpPr>
            <a:spLocks noGrp="1"/>
          </p:cNvSpPr>
          <p:nvPr>
            <p:ph type="body" idx="1"/>
          </p:nvPr>
        </p:nvSpPr>
        <p:spPr>
          <a:xfrm>
            <a:off x="91288" y="702951"/>
            <a:ext cx="11492345" cy="3330430"/>
          </a:xfrm>
        </p:spPr>
        <p:txBody>
          <a:bodyPr>
            <a:normAutofit lnSpcReduction="10000"/>
          </a:bodyPr>
          <a:lstStyle/>
          <a:p>
            <a:pPr marL="114300" indent="0">
              <a:buNone/>
            </a:pPr>
            <a:r>
              <a:rPr lang="ru-RU" sz="2100" b="1" dirty="0">
                <a:solidFill>
                  <a:schemeClr val="tx1"/>
                </a:solidFill>
              </a:rPr>
              <a:t>Объяснимость (</a:t>
            </a:r>
            <a:r>
              <a:rPr lang="en" sz="2100" b="1" dirty="0">
                <a:solidFill>
                  <a:schemeClr val="tx1"/>
                </a:solidFill>
              </a:rPr>
              <a:t>explainability, </a:t>
            </a:r>
            <a:r>
              <a:rPr lang="en-US" sz="2100" dirty="0">
                <a:solidFill>
                  <a:schemeClr val="tx1"/>
                </a:solidFill>
              </a:rPr>
              <a:t>Explainable artificial intelligence, XAI</a:t>
            </a:r>
            <a:r>
              <a:rPr lang="en" sz="2100" dirty="0">
                <a:solidFill>
                  <a:schemeClr val="tx1"/>
                </a:solidFill>
              </a:rPr>
              <a:t>) — </a:t>
            </a:r>
            <a:r>
              <a:rPr lang="ru-RU" sz="2100" dirty="0">
                <a:solidFill>
                  <a:schemeClr val="tx1"/>
                </a:solidFill>
              </a:rPr>
              <a:t>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pPr marL="114300" indent="0">
              <a:buNone/>
            </a:pPr>
            <a:r>
              <a:rPr lang="ru-RU" sz="2100" dirty="0">
                <a:solidFill>
                  <a:srgbClr val="222222"/>
                </a:solidFill>
                <a:latin typeface="Arial" panose="020B0604020202020204" pitchFamily="34" charset="0"/>
              </a:rPr>
              <a:t>Объяснимость ИИ включает в себя три составляющие: </a:t>
            </a:r>
          </a:p>
          <a:p>
            <a:r>
              <a:rPr lang="ru-RU" sz="2100" b="1" dirty="0" err="1">
                <a:solidFill>
                  <a:srgbClr val="222222"/>
                </a:solidFill>
                <a:latin typeface="Arial" panose="020B0604020202020204" pitchFamily="34" charset="0"/>
              </a:rPr>
              <a:t>Симулируемость</a:t>
            </a:r>
            <a:r>
              <a:rPr lang="ru-RU" sz="2100" dirty="0">
                <a:solidFill>
                  <a:srgbClr val="222222"/>
                </a:solidFill>
                <a:latin typeface="Arial" panose="020B0604020202020204" pitchFamily="34" charset="0"/>
              </a:rPr>
              <a:t> означает возможность анализа модели человеком; </a:t>
            </a:r>
          </a:p>
          <a:p>
            <a:r>
              <a:rPr lang="ru-RU" sz="2100" b="1" dirty="0">
                <a:solidFill>
                  <a:srgbClr val="222222"/>
                </a:solidFill>
                <a:latin typeface="Arial" panose="020B0604020202020204" pitchFamily="34" charset="0"/>
              </a:rPr>
              <a:t>Разложимость</a:t>
            </a:r>
            <a:r>
              <a:rPr lang="ru-RU" sz="2100" dirty="0">
                <a:solidFill>
                  <a:srgbClr val="222222"/>
                </a:solidFill>
                <a:latin typeface="Arial" panose="020B0604020202020204" pitchFamily="34" charset="0"/>
              </a:rPr>
              <a:t> – способность объяснить каждую из частей модели (входные данные, параметры и выходные данные); </a:t>
            </a:r>
          </a:p>
          <a:p>
            <a:r>
              <a:rPr lang="ru-RU" sz="2100" b="1" dirty="0">
                <a:solidFill>
                  <a:srgbClr val="222222"/>
                </a:solidFill>
                <a:latin typeface="Arial" panose="020B0604020202020204" pitchFamily="34" charset="0"/>
              </a:rPr>
              <a:t>Алгоритмическая прозрачность </a:t>
            </a:r>
            <a:r>
              <a:rPr lang="ru-RU" sz="2100" dirty="0">
                <a:solidFill>
                  <a:srgbClr val="222222"/>
                </a:solidFill>
                <a:latin typeface="Arial" panose="020B0604020202020204" pitchFamily="34" charset="0"/>
              </a:rPr>
              <a:t>– способность пользователя понять процесс, которому следует модель ИИ, чтобы сделать любой заданный вывод из ее входных данных.</a:t>
            </a:r>
          </a:p>
          <a:p>
            <a:pPr marL="114300" indent="0">
              <a:buNone/>
            </a:pPr>
            <a:endParaRPr lang="ru-RU" sz="2300" dirty="0"/>
          </a:p>
        </p:txBody>
      </p:sp>
      <p:sp>
        <p:nvSpPr>
          <p:cNvPr id="7" name="TextBox 6">
            <a:extLst>
              <a:ext uri="{FF2B5EF4-FFF2-40B4-BE49-F238E27FC236}">
                <a16:creationId xmlns:a16="http://schemas.microsoft.com/office/drawing/2014/main" id="{B5337700-5825-8EE1-3BFB-1729FED3066E}"/>
              </a:ext>
            </a:extLst>
          </p:cNvPr>
          <p:cNvSpPr txBox="1"/>
          <p:nvPr/>
        </p:nvSpPr>
        <p:spPr>
          <a:xfrm>
            <a:off x="322194" y="6102094"/>
            <a:ext cx="6212898" cy="600164"/>
          </a:xfrm>
          <a:prstGeom prst="rect">
            <a:avLst/>
          </a:prstGeom>
          <a:noFill/>
        </p:spPr>
        <p:txBody>
          <a:bodyPr wrap="square">
            <a:spAutoFit/>
          </a:bodyPr>
          <a:lstStyle/>
          <a:p>
            <a:r>
              <a:rPr lang="ru-RU" sz="1100" b="0" i="0" dirty="0">
                <a:solidFill>
                  <a:schemeClr val="tx1"/>
                </a:solidFill>
                <a:effectLst/>
                <a:latin typeface="+mn-lt"/>
              </a:rPr>
              <a:t>* — ГОСТ Р 59276-2020. Национальный стандарт Российской Федерации. Системы искусственного интеллекта. Способы обеспечения доверия. Общие положения </a:t>
            </a:r>
            <a:r>
              <a:rPr lang="en" sz="1100" b="0" i="0" dirty="0">
                <a:solidFill>
                  <a:schemeClr val="tx1"/>
                </a:solidFill>
                <a:effectLst/>
                <a:latin typeface="+mn-lt"/>
                <a:hlinkClick r:id="rId2"/>
              </a:rPr>
              <a:t>https://files.stroyinf.ru/Data/754/75401.pdf</a:t>
            </a:r>
            <a:endParaRPr lang="ru-RU" sz="1100" dirty="0">
              <a:solidFill>
                <a:schemeClr val="tx1"/>
              </a:solidFill>
              <a:latin typeface="+mn-lt"/>
            </a:endParaRPr>
          </a:p>
        </p:txBody>
      </p:sp>
      <p:pic>
        <p:nvPicPr>
          <p:cNvPr id="1026" name="Picture 2" descr="Explainable Artificial Intelligence(XAI) - GeeksforGeeks"/>
          <p:cNvPicPr>
            <a:picLocks noChangeAspect="1" noChangeArrowheads="1"/>
          </p:cNvPicPr>
          <p:nvPr/>
        </p:nvPicPr>
        <p:blipFill rotWithShape="1">
          <a:blip r:embed="rId3">
            <a:extLst>
              <a:ext uri="{28A0092B-C50C-407E-A947-70E740481C1C}">
                <a14:useLocalDpi xmlns:a14="http://schemas.microsoft.com/office/drawing/2010/main" val="0"/>
              </a:ext>
            </a:extLst>
          </a:blip>
          <a:srcRect l="7167" t="5948" r="8000" b="9386"/>
          <a:stretch/>
        </p:blipFill>
        <p:spPr bwMode="auto">
          <a:xfrm>
            <a:off x="6837801" y="4033381"/>
            <a:ext cx="4848225" cy="241935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739879" y="6394481"/>
            <a:ext cx="5189241" cy="307777"/>
          </a:xfrm>
          <a:prstGeom prst="rect">
            <a:avLst/>
          </a:prstGeom>
        </p:spPr>
        <p:txBody>
          <a:bodyPr wrap="none">
            <a:spAutoFit/>
          </a:bodyPr>
          <a:lstStyle/>
          <a:p>
            <a:r>
              <a:rPr lang="ru-RU" dirty="0"/>
              <a:t>https://www.darpa.mil/program/explainable-artificial-intelligence</a:t>
            </a:r>
          </a:p>
        </p:txBody>
      </p:sp>
      <p:cxnSp>
        <p:nvCxnSpPr>
          <p:cNvPr id="6" name="Прямая соединительная линия 5">
            <a:extLst>
              <a:ext uri="{FF2B5EF4-FFF2-40B4-BE49-F238E27FC236}">
                <a16:creationId xmlns:a16="http://schemas.microsoft.com/office/drawing/2014/main" id="{B3471D52-1026-D834-DE2C-575A287BC111}"/>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5082028"/>
      </p:ext>
    </p:extLst>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8765</TotalTime>
  <Words>3447</Words>
  <Application>Microsoft Office PowerPoint</Application>
  <PresentationFormat>Широкоэкранный</PresentationFormat>
  <Paragraphs>645</Paragraphs>
  <Slides>83</Slides>
  <Notes>10</Notes>
  <HiddenSlides>44</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83</vt:i4>
      </vt:variant>
    </vt:vector>
  </HeadingPairs>
  <TitlesOfParts>
    <vt:vector size="93" baseType="lpstr">
      <vt:lpstr>Arial</vt:lpstr>
      <vt:lpstr>Raleway</vt:lpstr>
      <vt:lpstr>Roboto Medium</vt:lpstr>
      <vt:lpstr>Symbol</vt:lpstr>
      <vt:lpstr>Trebuchet MS</vt:lpstr>
      <vt:lpstr>Calibri</vt:lpstr>
      <vt:lpstr>Montserrat SemiBold</vt:lpstr>
      <vt:lpstr>Roboto</vt:lpstr>
      <vt:lpstr>-apple-system</vt:lpstr>
      <vt:lpstr>Тема Office</vt:lpstr>
      <vt:lpstr>Доверенный ИИ</vt:lpstr>
      <vt:lpstr>Определение по ГОСТ</vt:lpstr>
      <vt:lpstr>Другие определения Доверительный ИИ</vt:lpstr>
      <vt:lpstr>Презентация PowerPoint</vt:lpstr>
      <vt:lpstr>Презентация PowerPoint</vt:lpstr>
      <vt:lpstr>Принципы доверенного искусственного интеллекта</vt:lpstr>
      <vt:lpstr>Прогноз развития TRiSM</vt:lpstr>
      <vt:lpstr>Перспективы доверительной концепции ИИ</vt:lpstr>
      <vt:lpstr>Объяснимость ИИ</vt:lpstr>
      <vt:lpstr>Объяснимость и интерпретируемость ИИ</vt:lpstr>
      <vt:lpstr>Цели и типы объяснимого ИИ</vt:lpstr>
      <vt:lpstr>Объяснимость и интерпретируемость ИИ</vt:lpstr>
      <vt:lpstr>Глобальная объяснимость</vt:lpstr>
      <vt:lpstr>Методы Локальной объяснимости</vt:lpstr>
      <vt:lpstr>LIME и суррогатные модели</vt:lpstr>
      <vt:lpstr>SHAP – объяснение методами теории игр</vt:lpstr>
      <vt:lpstr>объяснимость  слоев нейронных сетей</vt:lpstr>
      <vt:lpstr>Объяснимость CV</vt:lpstr>
      <vt:lpstr>Робастность</vt:lpstr>
      <vt:lpstr>Факторы робастности</vt:lpstr>
      <vt:lpstr>Способы увеличения робастности</vt:lpstr>
      <vt:lpstr>Adversarial training</vt:lpstr>
      <vt:lpstr>Adversarial training</vt:lpstr>
      <vt:lpstr>Ограничения при увеличении данных</vt:lpstr>
      <vt:lpstr>Робастность может быть разной </vt:lpstr>
      <vt:lpstr>Метрики робастности</vt:lpstr>
      <vt:lpstr>Еще о робастности – Обобщающая способность. виды</vt:lpstr>
      <vt:lpstr>Еще о робастности – Обобщающая способность. виды</vt:lpstr>
      <vt:lpstr>Факторы безопасности</vt:lpstr>
      <vt:lpstr>Безопасность ИИ</vt:lpstr>
      <vt:lpstr>Подходы к обеспечению защищенности в разработке жизненного цикла ИИ моделей</vt:lpstr>
      <vt:lpstr>Атаки на ИИ</vt:lpstr>
      <vt:lpstr>Примеры атак на модель ИИ</vt:lpstr>
      <vt:lpstr>MITRE ATLAS Атак на ИИ системы</vt:lpstr>
      <vt:lpstr>Защищенность, этичность, легитимность, недискрименируемость и приватность и целостность  ИИ</vt:lpstr>
      <vt:lpstr>Приватность, конфеденциальность и целостность датасета</vt:lpstr>
      <vt:lpstr>Приватность и целостность датасета</vt:lpstr>
      <vt:lpstr>Конфиденциальность данных</vt:lpstr>
      <vt:lpstr>Непредвзятость (Fairness) </vt:lpstr>
      <vt:lpstr>Презентация PowerPoint</vt:lpstr>
      <vt:lpstr>Презентация PowerPoint</vt:lpstr>
      <vt:lpstr>Презентация PowerPoint</vt:lpstr>
      <vt:lpstr>Качество работы модели определяется в ее работе – в процессе мониторинга</vt:lpstr>
      <vt:lpstr>Безопасность ML-систем</vt:lpstr>
      <vt:lpstr>Документация модели</vt:lpstr>
      <vt:lpstr>Примеры специфичных для ML атак</vt:lpstr>
      <vt:lpstr>Примеры специфичных для ML атак</vt:lpstr>
      <vt:lpstr>Адаптируемость Adaptability </vt:lpstr>
      <vt:lpstr>Compliance &amp; Privacy </vt:lpstr>
      <vt:lpstr>Надежность Reliability</vt:lpstr>
      <vt:lpstr>Презентация PowerPoint</vt:lpstr>
      <vt:lpstr>Тесты на доверие </vt:lpstr>
      <vt:lpstr>Уровни и проблемы доверия </vt:lpstr>
      <vt:lpstr>Презентация PowerPoint</vt:lpstr>
      <vt:lpstr>Проблема: Устойчивость (робастность) решений</vt:lpstr>
      <vt:lpstr>Презентация PowerPoint</vt:lpstr>
      <vt:lpstr>Самоконтролируемое обучение</vt:lpstr>
      <vt:lpstr>Презентация PowerPoint</vt:lpstr>
      <vt:lpstr>Методы оценки робастности</vt:lpstr>
      <vt:lpstr>Презентация PowerPoint</vt:lpstr>
      <vt:lpstr>Метрики робастности</vt:lpstr>
      <vt:lpstr>Факторы Безопасность ИИ</vt:lpstr>
      <vt:lpstr>Презентация PowerPoint</vt:lpstr>
      <vt:lpstr>Уровни доверия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Жизненный цикл проектов искусственного интеллекта</dc:title>
  <dc:creator>User</dc:creator>
  <cp:lastModifiedBy>Ронкин Михаил Владимирович</cp:lastModifiedBy>
  <cp:revision>453</cp:revision>
  <dcterms:created xsi:type="dcterms:W3CDTF">2022-06-09T07:43:07Z</dcterms:created>
  <dcterms:modified xsi:type="dcterms:W3CDTF">2024-12-20T13:58:46Z</dcterms:modified>
</cp:coreProperties>
</file>